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2" r:id="rId2"/>
    <p:sldId id="258" r:id="rId3"/>
    <p:sldId id="263" r:id="rId4"/>
    <p:sldId id="273" r:id="rId5"/>
    <p:sldId id="271" r:id="rId6"/>
    <p:sldId id="268" r:id="rId7"/>
    <p:sldId id="276" r:id="rId8"/>
    <p:sldId id="260" r:id="rId9"/>
    <p:sldId id="275" r:id="rId10"/>
    <p:sldId id="274" r:id="rId11"/>
    <p:sldId id="270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201C"/>
    <a:srgbClr val="3882F2"/>
    <a:srgbClr val="2A65BC"/>
    <a:srgbClr val="0E223F"/>
    <a:srgbClr val="F79403"/>
    <a:srgbClr val="BC6626"/>
    <a:srgbClr val="181818"/>
    <a:srgbClr val="EDB828"/>
    <a:srgbClr val="353535"/>
    <a:srgbClr val="58E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Средний стиль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Средний стиль 4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0" autoAdjust="0"/>
    <p:restoredTop sz="94660"/>
  </p:normalViewPr>
  <p:slideViewPr>
    <p:cSldViewPr snapToGrid="0">
      <p:cViewPr>
        <p:scale>
          <a:sx n="75" d="100"/>
          <a:sy n="75" d="100"/>
        </p:scale>
        <p:origin x="3234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B40F5-B457-4FBB-8D71-98D6CF784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6B7CCC-DCA1-4303-A6A7-4C5206747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DBC86-31D2-46ED-9183-9C0681F2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D69270-F5EB-4001-920D-454F67D0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558EF3-0173-4E35-AF5D-8A7F5AAF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25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1AC43-57FB-4CB3-A753-1CCFB73E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20D4D8-CC17-47B9-9E38-2C27C8E2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3A8B20-F851-45E9-8FCA-E65A5557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8DCF9A-51BF-4364-B15B-91E24DE6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5D5EBD-2254-44B6-97CD-EB242368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530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AB5F61E-181B-420C-A59D-035FACD07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DC32FF-3A34-4E75-BBB6-665478832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E32D11-1890-4763-9427-D85915E2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1405D-21E6-496A-BA8E-B55A6924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2D0B36-68F8-4AA5-877A-0A36DC15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2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CF127-96DC-42F0-9965-CF77785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F84A9B-4559-43E7-97A2-38611629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47FF51-AC1C-4E62-87B9-13879907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07479-B4F3-4D80-85F8-BF726BA8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0F7F3B-075E-435B-B95E-5A2EB36B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5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419A8-CB8E-4D99-AD90-948AA76E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8D4857-D6E2-4025-9234-6B52C9C61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9270AB-FF10-4542-85F7-C1CDDD533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05C8E1-D4B3-4316-8A2F-3B63CD6F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C88AC6-AF83-4008-93CA-5C0413EA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78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B8E92-0E1B-4024-A9B2-F5D23BAA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A4A5AD-C7C9-4169-9C98-4551593D4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DB754-5959-408E-AEFA-262D1F985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5CD800-4FE9-4B25-A4FD-81D567F4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A2F21C-B866-4195-914B-D1E567534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19BCEE-F053-4026-BFD2-35AA5CA0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28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8F33D-FCE9-47FB-B806-704F9867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8412BD-FFB4-4711-865C-3368B514D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5AEEFB-3BC7-4228-86A5-9D8A82A8B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1CA285-C3E2-4D35-B68D-C8024E279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47BC1F-3D7E-434D-AB6B-C85E3C4D8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585DCB2-D5A9-42F3-96D4-93EFB183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2E2325A-CD0D-4F7A-9DB2-3472084F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6FE22EE-211C-40F3-B3AD-8C27A853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89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A86C54-60CC-4833-8ACD-835BE681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6CEC99-CC6A-4A10-AD2E-1B7E5496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775DBB-D6AF-4243-898A-52F179F3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E023D7-ED37-432E-BAF7-FC786947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86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83FC0F-AE3A-4446-9F77-D2D1698D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4EBE6AC-0D64-4984-917B-98E5D8A1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AF2CAE-7AE0-44D6-B324-042B72AD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5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F754-CD42-4381-86CA-7C925BF6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4D8E4D-E905-4402-AF03-5043AE547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90D79B-D777-48E0-A9DF-090356B68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53689B-57B9-4359-91F0-2B291E3C5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708196-BB4E-4AE1-8AB4-2E2B3F46B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D6BD99-A993-43D9-968E-06947D84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76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5BB98-18B1-4E62-B082-5F686D31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BF0475-4490-4AAE-AF72-4CF6E0FF9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4AF53E-DC2E-4D68-B9F0-3D4015032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012722-6AC6-453C-8C54-D76484DF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F8FED4-476A-42D0-87A9-2759EBEA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8CC386-D454-4FD4-AF63-0722248B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00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8B54E-DAAD-459C-A4A6-ABAC97F5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D230F0-37A2-47AD-A280-DA27C00F5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742920-D79D-4223-AF0C-2F1B11C45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9A2C7-4A40-47A8-B24C-54E9BDDE0011}" type="datetimeFigureOut">
              <a:rPr lang="ru-RU" smtClean="0"/>
              <a:t>22.05.2024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BC16B0-FFDA-472D-93E1-CC3B36412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EB7AB1-3F99-4769-80FC-CBF32989D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70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DB828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>
              <a:lumMod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70C2F2-C830-4AD9-A075-0B7BFE1DDF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62CCDBE-65C9-48D2-B149-87DC1B991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54;p13">
            <a:extLst>
              <a:ext uri="{FF2B5EF4-FFF2-40B4-BE49-F238E27FC236}">
                <a16:creationId xmlns:a16="http://schemas.microsoft.com/office/drawing/2014/main" id="{6639D5F7-8902-41AB-97EB-80B11B154D24}"/>
              </a:ext>
            </a:extLst>
          </p:cNvPr>
          <p:cNvSpPr txBox="1">
            <a:spLocks/>
          </p:cNvSpPr>
          <p:nvPr/>
        </p:nvSpPr>
        <p:spPr>
          <a:xfrm>
            <a:off x="410216" y="461668"/>
            <a:ext cx="8176737" cy="10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91"/>
              <a:buFont typeface="Montserrat ExtraBold"/>
              <a:buNone/>
              <a:tabLst/>
              <a:defRPr/>
            </a:pPr>
            <a:r>
              <a:rPr kumimoji="0" lang="ru-RU" sz="6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ontserrat ExtraBold"/>
                <a:sym typeface="Montserrat ExtraBold"/>
              </a:rPr>
              <a:t>Цифровой прорыв</a:t>
            </a:r>
          </a:p>
        </p:txBody>
      </p:sp>
      <p:sp>
        <p:nvSpPr>
          <p:cNvPr id="14" name="Google Shape;55;p13">
            <a:extLst>
              <a:ext uri="{FF2B5EF4-FFF2-40B4-BE49-F238E27FC236}">
                <a16:creationId xmlns:a16="http://schemas.microsoft.com/office/drawing/2014/main" id="{DDDB5528-6FE9-4D9E-9FE3-17ABD15D5862}"/>
              </a:ext>
            </a:extLst>
          </p:cNvPr>
          <p:cNvSpPr txBox="1">
            <a:spLocks/>
          </p:cNvSpPr>
          <p:nvPr/>
        </p:nvSpPr>
        <p:spPr>
          <a:xfrm>
            <a:off x="830629" y="1508047"/>
            <a:ext cx="9806505" cy="65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Montserrat"/>
              <a:buNone/>
              <a:tabLst/>
              <a:defRPr/>
            </a:pPr>
            <a:r>
              <a:rPr lang="ru-RU" kern="0" dirty="0">
                <a:solidFill>
                  <a:schemeClr val="bg1">
                    <a:lumMod val="9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ПФО</a:t>
            </a:r>
            <a:r>
              <a:rPr kumimoji="0" lang="ru-RU" b="1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. Искусственный интеллект. Защита проекта</a:t>
            </a:r>
          </a:p>
        </p:txBody>
      </p:sp>
      <p:sp>
        <p:nvSpPr>
          <p:cNvPr id="19" name="Google Shape;55;p13">
            <a:extLst>
              <a:ext uri="{FF2B5EF4-FFF2-40B4-BE49-F238E27FC236}">
                <a16:creationId xmlns:a16="http://schemas.microsoft.com/office/drawing/2014/main" id="{7EAF1F86-F67F-4A72-ACC5-CE39A32B8E12}"/>
              </a:ext>
            </a:extLst>
          </p:cNvPr>
          <p:cNvSpPr txBox="1">
            <a:spLocks/>
          </p:cNvSpPr>
          <p:nvPr/>
        </p:nvSpPr>
        <p:spPr>
          <a:xfrm>
            <a:off x="10816313" y="6087108"/>
            <a:ext cx="1219919" cy="64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rgbClr val="ADADAD"/>
              </a:buClr>
            </a:pPr>
            <a:r>
              <a:rPr lang="ru-RU" sz="3200" kern="0" dirty="0">
                <a:solidFill>
                  <a:schemeClr val="bg1">
                    <a:lumMod val="85000"/>
                  </a:schemeClr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2023</a:t>
            </a:r>
          </a:p>
        </p:txBody>
      </p:sp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523AB4C6-3C66-4006-98F0-E8B7D1E5D5A8}"/>
              </a:ext>
            </a:extLst>
          </p:cNvPr>
          <p:cNvSpPr txBox="1">
            <a:spLocks/>
          </p:cNvSpPr>
          <p:nvPr/>
        </p:nvSpPr>
        <p:spPr>
          <a:xfrm>
            <a:off x="611530" y="5082259"/>
            <a:ext cx="5974800" cy="14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91"/>
              <a:buFont typeface="Montserrat ExtraBold"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3882F2"/>
                </a:solidFill>
                <a:effectLst/>
                <a:uLnTx/>
                <a:uFillTx/>
                <a:latin typeface="+mj-lt"/>
                <a:sym typeface="Montserrat ExtraBold"/>
              </a:rPr>
              <a:t>MEGAMEN</a:t>
            </a:r>
            <a:endParaRPr kumimoji="0" lang="ru-RU" sz="8000" b="0" i="0" u="none" strike="noStrike" kern="0" cap="none" spc="0" normalizeH="0" baseline="0" noProof="0" dirty="0">
              <a:ln>
                <a:noFill/>
              </a:ln>
              <a:solidFill>
                <a:srgbClr val="3882F2"/>
              </a:solidFill>
              <a:effectLst/>
              <a:uLnTx/>
              <a:uFillTx/>
              <a:latin typeface="+mj-lt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882275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AE9D194-1F81-4533-854B-CC25257F3D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2C71D7-9F9B-4A96-9A0F-3F3E8A60AB3A}"/>
              </a:ext>
            </a:extLst>
          </p:cNvPr>
          <p:cNvSpPr txBox="1"/>
          <p:nvPr/>
        </p:nvSpPr>
        <p:spPr>
          <a:xfrm>
            <a:off x="11490961" y="6250931"/>
            <a:ext cx="491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ni Sans Regular" panose="020B0402020203020204"/>
              </a:rPr>
              <a:t>10</a:t>
            </a:r>
          </a:p>
        </p:txBody>
      </p:sp>
      <p:pic>
        <p:nvPicPr>
          <p:cNvPr id="2" name="Perm_hack_screen_short2">
            <a:hlinkClick r:id="" action="ppaction://media"/>
            <a:extLst>
              <a:ext uri="{FF2B5EF4-FFF2-40B4-BE49-F238E27FC236}">
                <a16:creationId xmlns:a16="http://schemas.microsoft.com/office/drawing/2014/main" id="{67DF72BF-FD40-48C2-9EF5-427E40BBE9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868" y="0"/>
            <a:ext cx="12040263" cy="67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37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3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781AE24E-9E02-468A-A11B-4F6FAD35E1A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Блок-схема: ручной ввод 99">
            <a:extLst>
              <a:ext uri="{FF2B5EF4-FFF2-40B4-BE49-F238E27FC236}">
                <a16:creationId xmlns:a16="http://schemas.microsoft.com/office/drawing/2014/main" id="{D7B4CD1C-6A61-499D-B965-0BE6A437E122}"/>
              </a:ext>
            </a:extLst>
          </p:cNvPr>
          <p:cNvSpPr/>
          <p:nvPr/>
        </p:nvSpPr>
        <p:spPr>
          <a:xfrm rot="10800000">
            <a:off x="0" y="-1"/>
            <a:ext cx="6104303" cy="1654347"/>
          </a:xfrm>
          <a:prstGeom prst="flowChartManualInput">
            <a:avLst/>
          </a:prstGeom>
          <a:solidFill>
            <a:srgbClr val="388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Блок-схема: ручной ввод 100">
            <a:extLst>
              <a:ext uri="{FF2B5EF4-FFF2-40B4-BE49-F238E27FC236}">
                <a16:creationId xmlns:a16="http://schemas.microsoft.com/office/drawing/2014/main" id="{E2F4DDAA-3605-46A7-BAEA-704B0A7AD4C7}"/>
              </a:ext>
            </a:extLst>
          </p:cNvPr>
          <p:cNvSpPr/>
          <p:nvPr/>
        </p:nvSpPr>
        <p:spPr>
          <a:xfrm rot="10800000" flipH="1">
            <a:off x="6104303" y="-1"/>
            <a:ext cx="6096000" cy="1654346"/>
          </a:xfrm>
          <a:prstGeom prst="flowChartManualInput">
            <a:avLst/>
          </a:prstGeom>
          <a:solidFill>
            <a:srgbClr val="388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2" name="Graphic 234">
            <a:extLst>
              <a:ext uri="{FF2B5EF4-FFF2-40B4-BE49-F238E27FC236}">
                <a16:creationId xmlns:a16="http://schemas.microsoft.com/office/drawing/2014/main" id="{303EC019-A126-439E-9C0E-E6FCF345BA5D}"/>
              </a:ext>
            </a:extLst>
          </p:cNvPr>
          <p:cNvGrpSpPr/>
          <p:nvPr/>
        </p:nvGrpSpPr>
        <p:grpSpPr>
          <a:xfrm>
            <a:off x="78654" y="191823"/>
            <a:ext cx="3771639" cy="1282526"/>
            <a:chOff x="7540326" y="1358451"/>
            <a:chExt cx="4257675" cy="1447800"/>
          </a:xfrm>
          <a:solidFill>
            <a:schemeClr val="tx1"/>
          </a:solidFill>
        </p:grpSpPr>
        <p:sp>
          <p:nvSpPr>
            <p:cNvPr id="103" name="Freeform: Shape 175">
              <a:extLst>
                <a:ext uri="{FF2B5EF4-FFF2-40B4-BE49-F238E27FC236}">
                  <a16:creationId xmlns:a16="http://schemas.microsoft.com/office/drawing/2014/main" id="{20E61631-CCD5-46D4-9047-61A81CB16D24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76">
              <a:extLst>
                <a:ext uri="{FF2B5EF4-FFF2-40B4-BE49-F238E27FC236}">
                  <a16:creationId xmlns:a16="http://schemas.microsoft.com/office/drawing/2014/main" id="{90197970-AD46-4BB3-AF53-8986DDE8DEEF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77">
              <a:extLst>
                <a:ext uri="{FF2B5EF4-FFF2-40B4-BE49-F238E27FC236}">
                  <a16:creationId xmlns:a16="http://schemas.microsoft.com/office/drawing/2014/main" id="{FE78B72C-94D3-4C4B-9D64-8DD930361369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78">
              <a:extLst>
                <a:ext uri="{FF2B5EF4-FFF2-40B4-BE49-F238E27FC236}">
                  <a16:creationId xmlns:a16="http://schemas.microsoft.com/office/drawing/2014/main" id="{D11E24B3-D135-4658-9D02-4FD41A6FAEBF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79">
              <a:extLst>
                <a:ext uri="{FF2B5EF4-FFF2-40B4-BE49-F238E27FC236}">
                  <a16:creationId xmlns:a16="http://schemas.microsoft.com/office/drawing/2014/main" id="{CA3FE2D4-1081-437C-AC97-64ECFF614512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80">
              <a:extLst>
                <a:ext uri="{FF2B5EF4-FFF2-40B4-BE49-F238E27FC236}">
                  <a16:creationId xmlns:a16="http://schemas.microsoft.com/office/drawing/2014/main" id="{F78BE989-D584-4C85-9D59-E657A0595E81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Graphic 234">
            <a:extLst>
              <a:ext uri="{FF2B5EF4-FFF2-40B4-BE49-F238E27FC236}">
                <a16:creationId xmlns:a16="http://schemas.microsoft.com/office/drawing/2014/main" id="{50945962-9130-4498-BF69-26925FEC9652}"/>
              </a:ext>
            </a:extLst>
          </p:cNvPr>
          <p:cNvGrpSpPr/>
          <p:nvPr/>
        </p:nvGrpSpPr>
        <p:grpSpPr>
          <a:xfrm flipH="1">
            <a:off x="8344660" y="185909"/>
            <a:ext cx="3771639" cy="1282526"/>
            <a:chOff x="7540326" y="1358451"/>
            <a:chExt cx="4257675" cy="1447800"/>
          </a:xfrm>
          <a:solidFill>
            <a:schemeClr val="tx1"/>
          </a:solidFill>
        </p:grpSpPr>
        <p:sp>
          <p:nvSpPr>
            <p:cNvPr id="117" name="Freeform: Shape 175">
              <a:extLst>
                <a:ext uri="{FF2B5EF4-FFF2-40B4-BE49-F238E27FC236}">
                  <a16:creationId xmlns:a16="http://schemas.microsoft.com/office/drawing/2014/main" id="{C772F33B-2400-441F-8C52-7C30D08CBB7E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76">
              <a:extLst>
                <a:ext uri="{FF2B5EF4-FFF2-40B4-BE49-F238E27FC236}">
                  <a16:creationId xmlns:a16="http://schemas.microsoft.com/office/drawing/2014/main" id="{CC766936-9206-4540-9DD6-91491593ED2B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77">
              <a:extLst>
                <a:ext uri="{FF2B5EF4-FFF2-40B4-BE49-F238E27FC236}">
                  <a16:creationId xmlns:a16="http://schemas.microsoft.com/office/drawing/2014/main" id="{9BBE2A55-7FB3-46C4-AC27-E8626298EB91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78">
              <a:extLst>
                <a:ext uri="{FF2B5EF4-FFF2-40B4-BE49-F238E27FC236}">
                  <a16:creationId xmlns:a16="http://schemas.microsoft.com/office/drawing/2014/main" id="{20083A0C-1988-4D39-BC9D-129F178CAA8D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79">
              <a:extLst>
                <a:ext uri="{FF2B5EF4-FFF2-40B4-BE49-F238E27FC236}">
                  <a16:creationId xmlns:a16="http://schemas.microsoft.com/office/drawing/2014/main" id="{D0753C6E-C4F4-48D0-B577-4C39724B1C07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80">
              <a:extLst>
                <a:ext uri="{FF2B5EF4-FFF2-40B4-BE49-F238E27FC236}">
                  <a16:creationId xmlns:a16="http://schemas.microsoft.com/office/drawing/2014/main" id="{EBCAC22F-AD8A-48FE-82DF-0FEFEBE19F6D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D5466D31-74F3-4A61-B1CC-3E636693A787}"/>
              </a:ext>
            </a:extLst>
          </p:cNvPr>
          <p:cNvSpPr txBox="1"/>
          <p:nvPr/>
        </p:nvSpPr>
        <p:spPr>
          <a:xfrm>
            <a:off x="4319000" y="179581"/>
            <a:ext cx="356680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cs typeface="Arial" pitchFamily="34" charset="0"/>
              </a:rPr>
              <a:t>MEGAMEN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06955C-FAF4-49AE-B016-6D89ECF02152}"/>
              </a:ext>
            </a:extLst>
          </p:cNvPr>
          <p:cNvSpPr txBox="1"/>
          <p:nvPr/>
        </p:nvSpPr>
        <p:spPr>
          <a:xfrm>
            <a:off x="11573671" y="6250931"/>
            <a:ext cx="49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ni Sans Regular" panose="020B0402020203020204"/>
              </a:rPr>
              <a:t>1</a:t>
            </a:r>
            <a:r>
              <a:rPr lang="ru-RU" sz="2400" b="1" dirty="0">
                <a:solidFill>
                  <a:schemeClr val="bg1"/>
                </a:solidFill>
                <a:latin typeface="Uni Sans Regular" panose="020B0402020203020204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DA1DF-5B22-4FB5-A2E3-6500D95083C7}"/>
              </a:ext>
            </a:extLst>
          </p:cNvPr>
          <p:cNvSpPr txBox="1"/>
          <p:nvPr/>
        </p:nvSpPr>
        <p:spPr>
          <a:xfrm>
            <a:off x="9346607" y="5090285"/>
            <a:ext cx="272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QR-</a:t>
            </a:r>
            <a:r>
              <a:rPr lang="ru-RU" dirty="0">
                <a:solidFill>
                  <a:schemeClr val="bg1"/>
                </a:solidFill>
              </a:rPr>
              <a:t>код репозитория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2D0506-EBCC-4718-9128-C438E314F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375" y="2307919"/>
            <a:ext cx="2548448" cy="35559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E800E1-1440-4E18-A656-870A2BF6C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680" y="2307919"/>
            <a:ext cx="2548448" cy="355597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93CE5A5-DEB5-4389-9723-E1C5A88ED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92" y="2307919"/>
            <a:ext cx="2548448" cy="3555974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A219F33-CE60-4F77-B5D2-93F6D49B98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5" y="2307919"/>
            <a:ext cx="2548448" cy="355597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01ECDF-364E-4BD2-B481-CFF5813F84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9399" y="2276338"/>
            <a:ext cx="2813947" cy="281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2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DFD9629-CFEA-4127-8684-084C3F01F57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Блок-схема: ручной ввод 44">
            <a:extLst>
              <a:ext uri="{FF2B5EF4-FFF2-40B4-BE49-F238E27FC236}">
                <a16:creationId xmlns:a16="http://schemas.microsoft.com/office/drawing/2014/main" id="{CF30B937-7029-45D7-A9B3-6ACC8B41B60C}"/>
              </a:ext>
            </a:extLst>
          </p:cNvPr>
          <p:cNvSpPr/>
          <p:nvPr/>
        </p:nvSpPr>
        <p:spPr>
          <a:xfrm rot="5400000">
            <a:off x="1800314" y="317860"/>
            <a:ext cx="2327933" cy="6734697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8839 h 10000"/>
              <a:gd name="connsiteX4" fmla="*/ 0 w 10000"/>
              <a:gd name="connsiteY4" fmla="*/ 2000 h 10000"/>
              <a:gd name="connsiteX0" fmla="*/ 0 w 10000"/>
              <a:gd name="connsiteY0" fmla="*/ 2000 h 8839"/>
              <a:gd name="connsiteX1" fmla="*/ 10000 w 10000"/>
              <a:gd name="connsiteY1" fmla="*/ 0 h 8839"/>
              <a:gd name="connsiteX2" fmla="*/ 10000 w 10000"/>
              <a:gd name="connsiteY2" fmla="*/ 8818 h 8839"/>
              <a:gd name="connsiteX3" fmla="*/ 0 w 10000"/>
              <a:gd name="connsiteY3" fmla="*/ 8839 h 8839"/>
              <a:gd name="connsiteX4" fmla="*/ 0 w 10000"/>
              <a:gd name="connsiteY4" fmla="*/ 2000 h 8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8839">
                <a:moveTo>
                  <a:pt x="0" y="2000"/>
                </a:moveTo>
                <a:lnTo>
                  <a:pt x="10000" y="0"/>
                </a:lnTo>
                <a:lnTo>
                  <a:pt x="10000" y="8818"/>
                </a:lnTo>
                <a:lnTo>
                  <a:pt x="0" y="8839"/>
                </a:lnTo>
                <a:lnTo>
                  <a:pt x="0" y="2000"/>
                </a:lnTo>
                <a:close/>
              </a:path>
            </a:pathLst>
          </a:custGeom>
          <a:solidFill>
            <a:srgbClr val="181818"/>
          </a:solidFill>
          <a:ln w="28575">
            <a:solidFill>
              <a:srgbClr val="2A6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Блок-схема: ручной ввод 39">
            <a:extLst>
              <a:ext uri="{FF2B5EF4-FFF2-40B4-BE49-F238E27FC236}">
                <a16:creationId xmlns:a16="http://schemas.microsoft.com/office/drawing/2014/main" id="{6C87836E-D445-461E-A11E-DF3D2062EB3A}"/>
              </a:ext>
            </a:extLst>
          </p:cNvPr>
          <p:cNvSpPr/>
          <p:nvPr/>
        </p:nvSpPr>
        <p:spPr>
          <a:xfrm rot="5400000" flipH="1" flipV="1">
            <a:off x="7338292" y="-459657"/>
            <a:ext cx="3953549" cy="7693909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6611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000 h 6644"/>
              <a:gd name="connsiteX1" fmla="*/ 10000 w 10000"/>
              <a:gd name="connsiteY1" fmla="*/ 0 h 6644"/>
              <a:gd name="connsiteX2" fmla="*/ 10000 w 10000"/>
              <a:gd name="connsiteY2" fmla="*/ 6611 h 6644"/>
              <a:gd name="connsiteX3" fmla="*/ 0 w 10000"/>
              <a:gd name="connsiteY3" fmla="*/ 6644 h 6644"/>
              <a:gd name="connsiteX4" fmla="*/ 0 w 10000"/>
              <a:gd name="connsiteY4" fmla="*/ 2000 h 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6644">
                <a:moveTo>
                  <a:pt x="0" y="2000"/>
                </a:moveTo>
                <a:lnTo>
                  <a:pt x="10000" y="0"/>
                </a:lnTo>
                <a:lnTo>
                  <a:pt x="10000" y="6611"/>
                </a:lnTo>
                <a:lnTo>
                  <a:pt x="0" y="6644"/>
                </a:lnTo>
                <a:lnTo>
                  <a:pt x="0" y="2000"/>
                </a:lnTo>
                <a:close/>
              </a:path>
            </a:pathLst>
          </a:custGeom>
          <a:solidFill>
            <a:srgbClr val="181818"/>
          </a:solidFill>
          <a:ln w="28575">
            <a:solidFill>
              <a:srgbClr val="2A6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A08B19F-6FE9-4889-802C-D356FEB7D492}"/>
              </a:ext>
            </a:extLst>
          </p:cNvPr>
          <p:cNvSpPr txBox="1">
            <a:spLocks/>
          </p:cNvSpPr>
          <p:nvPr/>
        </p:nvSpPr>
        <p:spPr>
          <a:xfrm>
            <a:off x="4707555" y="-105670"/>
            <a:ext cx="7608305" cy="11222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rgbClr val="000000"/>
              </a:buClr>
              <a:buFont typeface="Arial" pitchFamily="34" charset="0"/>
              <a:buNone/>
            </a:pPr>
            <a:r>
              <a:rPr lang="ru-RU" altLang="ko-KR" sz="2800" b="1" dirty="0">
                <a:solidFill>
                  <a:srgbClr val="D2201C"/>
                </a:solidFill>
                <a:latin typeface="Montserrat" panose="00000500000000000000" pitchFamily="2" charset="-52"/>
                <a:cs typeface="Arial" pitchFamily="34" charset="0"/>
                <a:sym typeface="Arial"/>
              </a:rPr>
              <a:t>Кейс</a:t>
            </a:r>
            <a:r>
              <a:rPr lang="ru-RU" altLang="ko-KR" sz="2800" b="1" dirty="0">
                <a:solidFill>
                  <a:srgbClr val="009688"/>
                </a:solidFill>
                <a:latin typeface="Montserrat" panose="00000500000000000000" pitchFamily="2" charset="-52"/>
                <a:cs typeface="Arial" pitchFamily="34" charset="0"/>
                <a:sym typeface="Arial"/>
              </a:rPr>
              <a:t> </a:t>
            </a:r>
            <a:r>
              <a:rPr lang="ru-RU" altLang="ko-KR" sz="28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  <a:cs typeface="Arial" pitchFamily="34" charset="0"/>
                <a:sym typeface="Arial"/>
              </a:rPr>
              <a:t>от МВД РФ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5619716D-7574-44B2-8E74-A38466CAC7EE}"/>
              </a:ext>
            </a:extLst>
          </p:cNvPr>
          <p:cNvGrpSpPr/>
          <p:nvPr/>
        </p:nvGrpSpPr>
        <p:grpSpPr>
          <a:xfrm>
            <a:off x="5019675" y="5959894"/>
            <a:ext cx="7172326" cy="898106"/>
            <a:chOff x="5019675" y="6105526"/>
            <a:chExt cx="7172326" cy="752474"/>
          </a:xfrm>
        </p:grpSpPr>
        <p:cxnSp>
          <p:nvCxnSpPr>
            <p:cNvPr id="14" name="Straight Connector 8">
              <a:extLst>
                <a:ext uri="{FF2B5EF4-FFF2-40B4-BE49-F238E27FC236}">
                  <a16:creationId xmlns:a16="http://schemas.microsoft.com/office/drawing/2014/main" id="{A0E9F1FB-9692-48A1-BB56-B053430E8A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9675" y="6105527"/>
              <a:ext cx="7172326" cy="0"/>
            </a:xfrm>
            <a:prstGeom prst="line">
              <a:avLst/>
            </a:prstGeom>
            <a:noFill/>
            <a:ln w="28575" cap="flat" cmpd="sng" algn="ctr">
              <a:solidFill>
                <a:srgbClr val="2A65BC"/>
              </a:solidFill>
              <a:prstDash val="solid"/>
            </a:ln>
            <a:effectLst/>
          </p:spPr>
        </p:cxnSp>
        <p:cxnSp>
          <p:nvCxnSpPr>
            <p:cNvPr id="15" name="Straight Connector 9">
              <a:extLst>
                <a:ext uri="{FF2B5EF4-FFF2-40B4-BE49-F238E27FC236}">
                  <a16:creationId xmlns:a16="http://schemas.microsoft.com/office/drawing/2014/main" id="{AB40DD32-A110-485C-9BFD-D46E74BE5507}"/>
                </a:ext>
              </a:extLst>
            </p:cNvPr>
            <p:cNvCxnSpPr>
              <a:cxnSpLocks/>
            </p:cNvCxnSpPr>
            <p:nvPr/>
          </p:nvCxnSpPr>
          <p:spPr>
            <a:xfrm>
              <a:off x="5019675" y="6105526"/>
              <a:ext cx="448438" cy="752474"/>
            </a:xfrm>
            <a:prstGeom prst="line">
              <a:avLst/>
            </a:prstGeom>
            <a:noFill/>
            <a:ln w="28575" cap="flat" cmpd="sng" algn="ctr">
              <a:solidFill>
                <a:srgbClr val="2A65BC"/>
              </a:solidFill>
              <a:prstDash val="solid"/>
            </a:ln>
            <a:effectLst/>
          </p:spPr>
        </p:cxn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4EC8F03-C4C0-46DE-8E48-49683CEAA3DE}"/>
              </a:ext>
            </a:extLst>
          </p:cNvPr>
          <p:cNvGrpSpPr/>
          <p:nvPr/>
        </p:nvGrpSpPr>
        <p:grpSpPr>
          <a:xfrm>
            <a:off x="4294209" y="1"/>
            <a:ext cx="7897792" cy="1020087"/>
            <a:chOff x="3049602" y="2949"/>
            <a:chExt cx="9142398" cy="1582783"/>
          </a:xfrm>
        </p:grpSpPr>
        <p:cxnSp>
          <p:nvCxnSpPr>
            <p:cNvPr id="17" name="Straight Connector 10">
              <a:extLst>
                <a:ext uri="{FF2B5EF4-FFF2-40B4-BE49-F238E27FC236}">
                  <a16:creationId xmlns:a16="http://schemas.microsoft.com/office/drawing/2014/main" id="{64A3CBE0-3404-49C3-A718-5CE077CAA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466" y="1578680"/>
              <a:ext cx="8520534" cy="7052"/>
            </a:xfrm>
            <a:prstGeom prst="line">
              <a:avLst/>
            </a:prstGeom>
            <a:noFill/>
            <a:ln w="28575" cap="flat" cmpd="sng" algn="ctr">
              <a:solidFill>
                <a:srgbClr val="2A65BC"/>
              </a:solidFill>
              <a:prstDash val="solid"/>
            </a:ln>
            <a:effectLst/>
          </p:spPr>
        </p:cxnSp>
        <p:cxnSp>
          <p:nvCxnSpPr>
            <p:cNvPr id="18" name="Straight Connector 11">
              <a:extLst>
                <a:ext uri="{FF2B5EF4-FFF2-40B4-BE49-F238E27FC236}">
                  <a16:creationId xmlns:a16="http://schemas.microsoft.com/office/drawing/2014/main" id="{A53FD9AE-10DA-42F8-9286-FBE765DD98D3}"/>
                </a:ext>
              </a:extLst>
            </p:cNvPr>
            <p:cNvCxnSpPr>
              <a:cxnSpLocks/>
            </p:cNvCxnSpPr>
            <p:nvPr/>
          </p:nvCxnSpPr>
          <p:spPr>
            <a:xfrm>
              <a:off x="3049602" y="2949"/>
              <a:ext cx="621864" cy="1575729"/>
            </a:xfrm>
            <a:prstGeom prst="line">
              <a:avLst/>
            </a:prstGeom>
            <a:noFill/>
            <a:ln w="28575" cap="flat" cmpd="sng" algn="ctr">
              <a:solidFill>
                <a:srgbClr val="2A65BC"/>
              </a:solidFill>
              <a:prstDash val="solid"/>
            </a:ln>
            <a:effectLst/>
          </p:spPr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5F4F6B2-8B18-44D9-8C7D-B2275A60D019}"/>
              </a:ext>
            </a:extLst>
          </p:cNvPr>
          <p:cNvSpPr txBox="1"/>
          <p:nvPr/>
        </p:nvSpPr>
        <p:spPr>
          <a:xfrm>
            <a:off x="224559" y="3149756"/>
            <a:ext cx="515872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700" b="1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Распознавание образа огнестрельного оружия</a:t>
            </a:r>
            <a:endParaRPr lang="ru-RU" sz="27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AA6322-7679-42C2-8402-94A9908FC5AC}"/>
              </a:ext>
            </a:extLst>
          </p:cNvPr>
          <p:cNvSpPr txBox="1"/>
          <p:nvPr/>
        </p:nvSpPr>
        <p:spPr>
          <a:xfrm>
            <a:off x="7083098" y="6158597"/>
            <a:ext cx="30454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MEGAMEN</a:t>
            </a:r>
            <a:endParaRPr lang="en-US" altLang="ko-KR" sz="44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A8AFE-7940-4DC9-B283-0E2F9F481D45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ni Sans Regular"/>
              </a:rPr>
              <a:t>2</a:t>
            </a:r>
            <a:endParaRPr lang="ru-RU" sz="2400" b="1" dirty="0">
              <a:solidFill>
                <a:schemeClr val="bg1"/>
              </a:solidFill>
              <a:latin typeface="Uni Sans Regular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3D96C1-24BD-4693-AB16-0674915716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84" b="50073"/>
          <a:stretch/>
        </p:blipFill>
        <p:spPr>
          <a:xfrm>
            <a:off x="224559" y="671691"/>
            <a:ext cx="4382297" cy="12333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F02012C-4E5B-4A31-8B10-DE02A3150E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634" y="1776416"/>
            <a:ext cx="5135807" cy="294778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D8F3DB-137C-4044-B3DB-B36F304906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66" b="18887"/>
          <a:stretch/>
        </p:blipFill>
        <p:spPr>
          <a:xfrm>
            <a:off x="224559" y="5246003"/>
            <a:ext cx="4540331" cy="14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7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5EB2C59-465A-42A4-A6CF-4D6019E72880}"/>
              </a:ext>
            </a:extLst>
          </p:cNvPr>
          <p:cNvSpPr/>
          <p:nvPr/>
        </p:nvSpPr>
        <p:spPr>
          <a:xfrm>
            <a:off x="-7649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AF4A9AF-DBEA-4963-9DD7-A1FE474280AE}"/>
              </a:ext>
            </a:extLst>
          </p:cNvPr>
          <p:cNvGrpSpPr/>
          <p:nvPr/>
        </p:nvGrpSpPr>
        <p:grpSpPr>
          <a:xfrm>
            <a:off x="-92764" y="0"/>
            <a:ext cx="12377528" cy="7057501"/>
            <a:chOff x="-92763" y="-47101"/>
            <a:chExt cx="12377528" cy="7057501"/>
          </a:xfrm>
        </p:grpSpPr>
        <p:sp>
          <p:nvSpPr>
            <p:cNvPr id="14" name="Блок-схема: ручной ввод 7">
              <a:extLst>
                <a:ext uri="{FF2B5EF4-FFF2-40B4-BE49-F238E27FC236}">
                  <a16:creationId xmlns:a16="http://schemas.microsoft.com/office/drawing/2014/main" id="{6C2D7C8F-5BBA-4D8E-BFF8-6FAE37FE621E}"/>
                </a:ext>
              </a:extLst>
            </p:cNvPr>
            <p:cNvSpPr/>
            <p:nvPr/>
          </p:nvSpPr>
          <p:spPr>
            <a:xfrm flipH="1">
              <a:off x="-92763" y="-40057"/>
              <a:ext cx="5985602" cy="705045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2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24 h 10000"/>
                <a:gd name="connsiteX0" fmla="*/ 0 w 10000"/>
                <a:gd name="connsiteY0" fmla="*/ 4383 h 10959"/>
                <a:gd name="connsiteX1" fmla="*/ 9936 w 10000"/>
                <a:gd name="connsiteY1" fmla="*/ 0 h 10959"/>
                <a:gd name="connsiteX2" fmla="*/ 10000 w 10000"/>
                <a:gd name="connsiteY2" fmla="*/ 10959 h 10959"/>
                <a:gd name="connsiteX3" fmla="*/ 0 w 10000"/>
                <a:gd name="connsiteY3" fmla="*/ 10959 h 10959"/>
                <a:gd name="connsiteX4" fmla="*/ 0 w 10000"/>
                <a:gd name="connsiteY4" fmla="*/ 4383 h 10959"/>
                <a:gd name="connsiteX0" fmla="*/ 0 w 10000"/>
                <a:gd name="connsiteY0" fmla="*/ 5280 h 10959"/>
                <a:gd name="connsiteX1" fmla="*/ 9936 w 10000"/>
                <a:gd name="connsiteY1" fmla="*/ 0 h 10959"/>
                <a:gd name="connsiteX2" fmla="*/ 10000 w 10000"/>
                <a:gd name="connsiteY2" fmla="*/ 10959 h 10959"/>
                <a:gd name="connsiteX3" fmla="*/ 0 w 10000"/>
                <a:gd name="connsiteY3" fmla="*/ 10959 h 10959"/>
                <a:gd name="connsiteX4" fmla="*/ 0 w 10000"/>
                <a:gd name="connsiteY4" fmla="*/ 5280 h 10959"/>
                <a:gd name="connsiteX0" fmla="*/ 21 w 10000"/>
                <a:gd name="connsiteY0" fmla="*/ 4811 h 10959"/>
                <a:gd name="connsiteX1" fmla="*/ 9936 w 10000"/>
                <a:gd name="connsiteY1" fmla="*/ 0 h 10959"/>
                <a:gd name="connsiteX2" fmla="*/ 10000 w 10000"/>
                <a:gd name="connsiteY2" fmla="*/ 10959 h 10959"/>
                <a:gd name="connsiteX3" fmla="*/ 0 w 10000"/>
                <a:gd name="connsiteY3" fmla="*/ 10959 h 10959"/>
                <a:gd name="connsiteX4" fmla="*/ 21 w 10000"/>
                <a:gd name="connsiteY4" fmla="*/ 4811 h 10959"/>
                <a:gd name="connsiteX0" fmla="*/ 43 w 10000"/>
                <a:gd name="connsiteY0" fmla="*/ 3410 h 10959"/>
                <a:gd name="connsiteX1" fmla="*/ 9936 w 10000"/>
                <a:gd name="connsiteY1" fmla="*/ 0 h 10959"/>
                <a:gd name="connsiteX2" fmla="*/ 10000 w 10000"/>
                <a:gd name="connsiteY2" fmla="*/ 10959 h 10959"/>
                <a:gd name="connsiteX3" fmla="*/ 0 w 10000"/>
                <a:gd name="connsiteY3" fmla="*/ 10959 h 10959"/>
                <a:gd name="connsiteX4" fmla="*/ 43 w 10000"/>
                <a:gd name="connsiteY4" fmla="*/ 3410 h 10959"/>
                <a:gd name="connsiteX0" fmla="*/ 21 w 10000"/>
                <a:gd name="connsiteY0" fmla="*/ 3410 h 10959"/>
                <a:gd name="connsiteX1" fmla="*/ 9936 w 10000"/>
                <a:gd name="connsiteY1" fmla="*/ 0 h 10959"/>
                <a:gd name="connsiteX2" fmla="*/ 10000 w 10000"/>
                <a:gd name="connsiteY2" fmla="*/ 10959 h 10959"/>
                <a:gd name="connsiteX3" fmla="*/ 0 w 10000"/>
                <a:gd name="connsiteY3" fmla="*/ 10959 h 10959"/>
                <a:gd name="connsiteX4" fmla="*/ 21 w 10000"/>
                <a:gd name="connsiteY4" fmla="*/ 3410 h 10959"/>
                <a:gd name="connsiteX0" fmla="*/ 1 w 10005"/>
                <a:gd name="connsiteY0" fmla="*/ 3410 h 10959"/>
                <a:gd name="connsiteX1" fmla="*/ 9941 w 10005"/>
                <a:gd name="connsiteY1" fmla="*/ 0 h 10959"/>
                <a:gd name="connsiteX2" fmla="*/ 10005 w 10005"/>
                <a:gd name="connsiteY2" fmla="*/ 10959 h 10959"/>
                <a:gd name="connsiteX3" fmla="*/ 5 w 10005"/>
                <a:gd name="connsiteY3" fmla="*/ 10959 h 10959"/>
                <a:gd name="connsiteX4" fmla="*/ 1 w 10005"/>
                <a:gd name="connsiteY4" fmla="*/ 3410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5" h="10959">
                  <a:moveTo>
                    <a:pt x="1" y="3410"/>
                  </a:moveTo>
                  <a:lnTo>
                    <a:pt x="9941" y="0"/>
                  </a:lnTo>
                  <a:cubicBezTo>
                    <a:pt x="9962" y="3653"/>
                    <a:pt x="9984" y="7306"/>
                    <a:pt x="10005" y="10959"/>
                  </a:cubicBezTo>
                  <a:lnTo>
                    <a:pt x="5" y="10959"/>
                  </a:lnTo>
                  <a:cubicBezTo>
                    <a:pt x="12" y="8910"/>
                    <a:pt x="-6" y="5459"/>
                    <a:pt x="1" y="3410"/>
                  </a:cubicBezTo>
                  <a:close/>
                </a:path>
              </a:pathLst>
            </a:custGeom>
            <a:solidFill>
              <a:srgbClr val="181818"/>
            </a:solidFill>
            <a:ln w="28575">
              <a:solidFill>
                <a:srgbClr val="2A6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5" name="Блок-схема: ручной ввод 7">
              <a:extLst>
                <a:ext uri="{FF2B5EF4-FFF2-40B4-BE49-F238E27FC236}">
                  <a16:creationId xmlns:a16="http://schemas.microsoft.com/office/drawing/2014/main" id="{28FF2CAD-67F6-45E0-89F0-16790773D648}"/>
                </a:ext>
              </a:extLst>
            </p:cNvPr>
            <p:cNvSpPr/>
            <p:nvPr/>
          </p:nvSpPr>
          <p:spPr>
            <a:xfrm>
              <a:off x="6299163" y="-47101"/>
              <a:ext cx="5985602" cy="7050457"/>
            </a:xfrm>
            <a:custGeom>
              <a:avLst/>
              <a:gdLst>
                <a:gd name="connsiteX0" fmla="*/ 0 w 10000"/>
                <a:gd name="connsiteY0" fmla="*/ 2000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2000 h 10000"/>
                <a:gd name="connsiteX0" fmla="*/ 0 w 10000"/>
                <a:gd name="connsiteY0" fmla="*/ 3424 h 10000"/>
                <a:gd name="connsiteX1" fmla="*/ 10000 w 10000"/>
                <a:gd name="connsiteY1" fmla="*/ 0 h 10000"/>
                <a:gd name="connsiteX2" fmla="*/ 10000 w 10000"/>
                <a:gd name="connsiteY2" fmla="*/ 10000 h 10000"/>
                <a:gd name="connsiteX3" fmla="*/ 0 w 10000"/>
                <a:gd name="connsiteY3" fmla="*/ 10000 h 10000"/>
                <a:gd name="connsiteX4" fmla="*/ 0 w 10000"/>
                <a:gd name="connsiteY4" fmla="*/ 3424 h 10000"/>
                <a:gd name="connsiteX0" fmla="*/ 0 w 10000"/>
                <a:gd name="connsiteY0" fmla="*/ 4383 h 10959"/>
                <a:gd name="connsiteX1" fmla="*/ 9936 w 10000"/>
                <a:gd name="connsiteY1" fmla="*/ 0 h 10959"/>
                <a:gd name="connsiteX2" fmla="*/ 10000 w 10000"/>
                <a:gd name="connsiteY2" fmla="*/ 10959 h 10959"/>
                <a:gd name="connsiteX3" fmla="*/ 0 w 10000"/>
                <a:gd name="connsiteY3" fmla="*/ 10959 h 10959"/>
                <a:gd name="connsiteX4" fmla="*/ 0 w 10000"/>
                <a:gd name="connsiteY4" fmla="*/ 4383 h 10959"/>
                <a:gd name="connsiteX0" fmla="*/ 0 w 10000"/>
                <a:gd name="connsiteY0" fmla="*/ 5280 h 10959"/>
                <a:gd name="connsiteX1" fmla="*/ 9936 w 10000"/>
                <a:gd name="connsiteY1" fmla="*/ 0 h 10959"/>
                <a:gd name="connsiteX2" fmla="*/ 10000 w 10000"/>
                <a:gd name="connsiteY2" fmla="*/ 10959 h 10959"/>
                <a:gd name="connsiteX3" fmla="*/ 0 w 10000"/>
                <a:gd name="connsiteY3" fmla="*/ 10959 h 10959"/>
                <a:gd name="connsiteX4" fmla="*/ 0 w 10000"/>
                <a:gd name="connsiteY4" fmla="*/ 5280 h 10959"/>
                <a:gd name="connsiteX0" fmla="*/ 21 w 10000"/>
                <a:gd name="connsiteY0" fmla="*/ 4811 h 10959"/>
                <a:gd name="connsiteX1" fmla="*/ 9936 w 10000"/>
                <a:gd name="connsiteY1" fmla="*/ 0 h 10959"/>
                <a:gd name="connsiteX2" fmla="*/ 10000 w 10000"/>
                <a:gd name="connsiteY2" fmla="*/ 10959 h 10959"/>
                <a:gd name="connsiteX3" fmla="*/ 0 w 10000"/>
                <a:gd name="connsiteY3" fmla="*/ 10959 h 10959"/>
                <a:gd name="connsiteX4" fmla="*/ 21 w 10000"/>
                <a:gd name="connsiteY4" fmla="*/ 4811 h 10959"/>
                <a:gd name="connsiteX0" fmla="*/ 43 w 10000"/>
                <a:gd name="connsiteY0" fmla="*/ 3410 h 10959"/>
                <a:gd name="connsiteX1" fmla="*/ 9936 w 10000"/>
                <a:gd name="connsiteY1" fmla="*/ 0 h 10959"/>
                <a:gd name="connsiteX2" fmla="*/ 10000 w 10000"/>
                <a:gd name="connsiteY2" fmla="*/ 10959 h 10959"/>
                <a:gd name="connsiteX3" fmla="*/ 0 w 10000"/>
                <a:gd name="connsiteY3" fmla="*/ 10959 h 10959"/>
                <a:gd name="connsiteX4" fmla="*/ 43 w 10000"/>
                <a:gd name="connsiteY4" fmla="*/ 3410 h 10959"/>
                <a:gd name="connsiteX0" fmla="*/ 21 w 10000"/>
                <a:gd name="connsiteY0" fmla="*/ 3410 h 10959"/>
                <a:gd name="connsiteX1" fmla="*/ 9936 w 10000"/>
                <a:gd name="connsiteY1" fmla="*/ 0 h 10959"/>
                <a:gd name="connsiteX2" fmla="*/ 10000 w 10000"/>
                <a:gd name="connsiteY2" fmla="*/ 10959 h 10959"/>
                <a:gd name="connsiteX3" fmla="*/ 0 w 10000"/>
                <a:gd name="connsiteY3" fmla="*/ 10959 h 10959"/>
                <a:gd name="connsiteX4" fmla="*/ 21 w 10000"/>
                <a:gd name="connsiteY4" fmla="*/ 3410 h 10959"/>
                <a:gd name="connsiteX0" fmla="*/ 1 w 10005"/>
                <a:gd name="connsiteY0" fmla="*/ 3410 h 10959"/>
                <a:gd name="connsiteX1" fmla="*/ 9941 w 10005"/>
                <a:gd name="connsiteY1" fmla="*/ 0 h 10959"/>
                <a:gd name="connsiteX2" fmla="*/ 10005 w 10005"/>
                <a:gd name="connsiteY2" fmla="*/ 10959 h 10959"/>
                <a:gd name="connsiteX3" fmla="*/ 5 w 10005"/>
                <a:gd name="connsiteY3" fmla="*/ 10959 h 10959"/>
                <a:gd name="connsiteX4" fmla="*/ 1 w 10005"/>
                <a:gd name="connsiteY4" fmla="*/ 3410 h 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5" h="10959">
                  <a:moveTo>
                    <a:pt x="1" y="3410"/>
                  </a:moveTo>
                  <a:lnTo>
                    <a:pt x="9941" y="0"/>
                  </a:lnTo>
                  <a:cubicBezTo>
                    <a:pt x="9962" y="3653"/>
                    <a:pt x="9984" y="7306"/>
                    <a:pt x="10005" y="10959"/>
                  </a:cubicBezTo>
                  <a:lnTo>
                    <a:pt x="5" y="10959"/>
                  </a:lnTo>
                  <a:cubicBezTo>
                    <a:pt x="12" y="8910"/>
                    <a:pt x="-6" y="5459"/>
                    <a:pt x="1" y="3410"/>
                  </a:cubicBezTo>
                  <a:close/>
                </a:path>
              </a:pathLst>
            </a:custGeom>
            <a:solidFill>
              <a:srgbClr val="181818"/>
            </a:solidFill>
            <a:ln w="28575">
              <a:solidFill>
                <a:srgbClr val="2A65B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4892A-C82E-43A2-9638-13F055F4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965580" y="242506"/>
            <a:ext cx="8260843" cy="1105551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>
                <a:solidFill>
                  <a:srgbClr val="3882F2"/>
                </a:solidFill>
                <a:latin typeface="Montserrat" panose="00000500000000000000" pitchFamily="2" charset="-52"/>
              </a:rPr>
              <a:t>Проблематика</a:t>
            </a:r>
            <a:r>
              <a:rPr lang="ru-RU" sz="3600" b="1" dirty="0">
                <a:latin typeface="Montserrat" panose="00000500000000000000" pitchFamily="2" charset="-52"/>
              </a:rPr>
              <a:t> </a:t>
            </a:r>
            <a:br>
              <a:rPr lang="ru-RU" sz="3600" b="1" dirty="0">
                <a:latin typeface="Montserrat" panose="00000500000000000000" pitchFamily="2" charset="-52"/>
              </a:rPr>
            </a:br>
            <a:r>
              <a:rPr lang="ru-RU" sz="3600" b="1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кейсодержателя</a:t>
            </a:r>
            <a:endParaRPr lang="ru-RU" sz="3600" b="1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16B13-B2A3-4E82-B2C2-65C2F66CCED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299643" y="1456410"/>
            <a:ext cx="2359354" cy="5623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b="1" dirty="0">
                <a:solidFill>
                  <a:srgbClr val="3882F2"/>
                </a:solidFill>
                <a:latin typeface="+mj-lt"/>
              </a:rPr>
              <a:t>Проблема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17B1EC-EEF3-48FC-B9B5-F9C017CC9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6950101" y="2287249"/>
            <a:ext cx="4420408" cy="4481433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ru-RU" sz="190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В кейсе рассматривается </a:t>
            </a:r>
            <a:r>
              <a:rPr lang="ru-RU" sz="1900" dirty="0">
                <a:solidFill>
                  <a:srgbClr val="D2201C"/>
                </a:solidFill>
                <a:effectLst/>
                <a:latin typeface="+mj-lt"/>
              </a:rPr>
              <a:t>работа с </a:t>
            </a:r>
            <a:r>
              <a:rPr lang="ru-RU" sz="1900" dirty="0">
                <a:solidFill>
                  <a:srgbClr val="D2201C"/>
                </a:solidFill>
                <a:latin typeface="+mj-lt"/>
              </a:rPr>
              <a:t>реальными фотографиями</a:t>
            </a: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,  поэтому команда решает несколько важных задач обучения модели</a:t>
            </a:r>
            <a:r>
              <a:rPr lang="ru-RU" sz="190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: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п</a:t>
            </a:r>
            <a:r>
              <a:rPr lang="ru-RU" sz="190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овышение разрешения фотографии (при необходимости);</a:t>
            </a:r>
          </a:p>
          <a:p>
            <a:pPr marL="342900" indent="-3429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ru-RU" sz="1900" dirty="0">
                <a:solidFill>
                  <a:schemeClr val="bg1">
                    <a:lumMod val="95000"/>
                  </a:schemeClr>
                </a:solidFill>
                <a:effectLst/>
                <a:latin typeface="+mj-lt"/>
              </a:rPr>
              <a:t>точное определение оружия (или его силуэта) на фотографии</a:t>
            </a: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A87411C3-A65B-493B-8E5B-560F19678875}"/>
              </a:ext>
            </a:extLst>
          </p:cNvPr>
          <p:cNvSpPr txBox="1">
            <a:spLocks/>
          </p:cNvSpPr>
          <p:nvPr/>
        </p:nvSpPr>
        <p:spPr>
          <a:xfrm flipH="1">
            <a:off x="773575" y="2139076"/>
            <a:ext cx="4252925" cy="4791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50" charset="-52"/>
              </a:rPr>
              <a:t>Необходимо создать программный модуль </a:t>
            </a:r>
            <a:r>
              <a:rPr lang="ru-RU" sz="1900" dirty="0">
                <a:solidFill>
                  <a:srgbClr val="D2201C"/>
                </a:solidFill>
                <a:latin typeface="Montserrat Medium" panose="00000600000000000000" pitchFamily="50" charset="-52"/>
              </a:rPr>
              <a:t>поиска и распознавания оружия по фотографии</a:t>
            </a: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50" charset="-52"/>
              </a:rPr>
              <a:t>.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50" charset="-52"/>
              </a:rPr>
              <a:t>Модуль будет использоваться для: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50" charset="-52"/>
              </a:rPr>
              <a:t>содействие оперативной работе специальных служб;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50" charset="-52"/>
              </a:rPr>
              <a:t>обеспечение безопасности, особенно в зонах повышенной опасности.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3F0E7D-6DEC-451F-8046-719552A3E88B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ni Sans Regular"/>
              </a:rPr>
              <a:t>3</a:t>
            </a:r>
            <a:endParaRPr lang="ru-RU" sz="2400" b="1" dirty="0">
              <a:solidFill>
                <a:schemeClr val="bg1"/>
              </a:solidFill>
              <a:latin typeface="Uni Sans Regular"/>
            </a:endParaRP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C874E72E-DDD0-4895-9FEC-4ED5B1916BB4}"/>
              </a:ext>
            </a:extLst>
          </p:cNvPr>
          <p:cNvSpPr txBox="1">
            <a:spLocks/>
          </p:cNvSpPr>
          <p:nvPr/>
        </p:nvSpPr>
        <p:spPr>
          <a:xfrm flipH="1">
            <a:off x="8785789" y="1583519"/>
            <a:ext cx="3106568" cy="5555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000" b="1" dirty="0">
                <a:solidFill>
                  <a:srgbClr val="3882F2"/>
                </a:solidFill>
                <a:latin typeface="+mj-lt"/>
              </a:rPr>
              <a:t>Особенности</a:t>
            </a:r>
          </a:p>
        </p:txBody>
      </p:sp>
    </p:spTree>
    <p:extLst>
      <p:ext uri="{BB962C8B-B14F-4D97-AF65-F5344CB8AC3E}">
        <p14:creationId xmlns:p14="http://schemas.microsoft.com/office/powerpoint/2010/main" val="69256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586F7C9-80A3-4BA6-8568-0C9BA57DD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4" name="Group 98">
            <a:extLst>
              <a:ext uri="{FF2B5EF4-FFF2-40B4-BE49-F238E27FC236}">
                <a16:creationId xmlns:a16="http://schemas.microsoft.com/office/drawing/2014/main" id="{0CD58935-57C4-45C5-8D47-94C9D4CDC41F}"/>
              </a:ext>
            </a:extLst>
          </p:cNvPr>
          <p:cNvGrpSpPr/>
          <p:nvPr/>
        </p:nvGrpSpPr>
        <p:grpSpPr>
          <a:xfrm rot="3544723" flipH="1">
            <a:off x="10948737" y="108112"/>
            <a:ext cx="1206025" cy="1366752"/>
            <a:chOff x="5365048" y="479821"/>
            <a:chExt cx="8036930" cy="9108010"/>
          </a:xfrm>
          <a:solidFill>
            <a:srgbClr val="00A898"/>
          </a:solidFill>
          <a:effectLst/>
        </p:grpSpPr>
        <p:sp>
          <p:nvSpPr>
            <p:cNvPr id="5" name="Freeform: Shape 99">
              <a:extLst>
                <a:ext uri="{FF2B5EF4-FFF2-40B4-BE49-F238E27FC236}">
                  <a16:creationId xmlns:a16="http://schemas.microsoft.com/office/drawing/2014/main" id="{1FF7BDD2-A8DB-4BE1-9BF7-EEEBDA27B80B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6" name="Freeform: Shape 100">
              <a:extLst>
                <a:ext uri="{FF2B5EF4-FFF2-40B4-BE49-F238E27FC236}">
                  <a16:creationId xmlns:a16="http://schemas.microsoft.com/office/drawing/2014/main" id="{C4B9CDF7-AC8F-4815-B4C8-722ADCCA7FF3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" name="Freeform: Shape 101">
              <a:extLst>
                <a:ext uri="{FF2B5EF4-FFF2-40B4-BE49-F238E27FC236}">
                  <a16:creationId xmlns:a16="http://schemas.microsoft.com/office/drawing/2014/main" id="{B1B85A8D-D345-4C0A-8741-7A81FBB513CD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8" name="Freeform: Shape 102">
              <a:extLst>
                <a:ext uri="{FF2B5EF4-FFF2-40B4-BE49-F238E27FC236}">
                  <a16:creationId xmlns:a16="http://schemas.microsoft.com/office/drawing/2014/main" id="{D83E553B-9E3F-4227-ADC1-D9C3B0349730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9" name="Freeform: Shape 103">
              <a:extLst>
                <a:ext uri="{FF2B5EF4-FFF2-40B4-BE49-F238E27FC236}">
                  <a16:creationId xmlns:a16="http://schemas.microsoft.com/office/drawing/2014/main" id="{612B9EDD-DAEE-4BEF-91F0-8A1B3FD70AAB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0" name="Freeform: Shape 104">
              <a:extLst>
                <a:ext uri="{FF2B5EF4-FFF2-40B4-BE49-F238E27FC236}">
                  <a16:creationId xmlns:a16="http://schemas.microsoft.com/office/drawing/2014/main" id="{766CB12A-D166-4087-A220-8007E5160CF3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1" name="Freeform: Shape 105">
              <a:extLst>
                <a:ext uri="{FF2B5EF4-FFF2-40B4-BE49-F238E27FC236}">
                  <a16:creationId xmlns:a16="http://schemas.microsoft.com/office/drawing/2014/main" id="{FFC45B7C-FE59-43DB-8D70-223C2B31097C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22" name="Диагональная полоса 21">
            <a:extLst>
              <a:ext uri="{FF2B5EF4-FFF2-40B4-BE49-F238E27FC236}">
                <a16:creationId xmlns:a16="http://schemas.microsoft.com/office/drawing/2014/main" id="{1F430294-E413-4A13-9240-AF9AF58A88D3}"/>
              </a:ext>
            </a:extLst>
          </p:cNvPr>
          <p:cNvSpPr/>
          <p:nvPr/>
        </p:nvSpPr>
        <p:spPr>
          <a:xfrm rot="10800000">
            <a:off x="7571795" y="2618500"/>
            <a:ext cx="6291698" cy="5533986"/>
          </a:xfrm>
          <a:prstGeom prst="diagStripe">
            <a:avLst>
              <a:gd name="adj" fmla="val 53650"/>
            </a:avLst>
          </a:prstGeom>
          <a:solidFill>
            <a:srgbClr val="181818"/>
          </a:solidFill>
          <a:ln w="28575">
            <a:solidFill>
              <a:srgbClr val="2A6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Диагональная полоса 22">
            <a:extLst>
              <a:ext uri="{FF2B5EF4-FFF2-40B4-BE49-F238E27FC236}">
                <a16:creationId xmlns:a16="http://schemas.microsoft.com/office/drawing/2014/main" id="{3CAC2F5A-5784-466D-8E97-F2FCFBA0B5C5}"/>
              </a:ext>
            </a:extLst>
          </p:cNvPr>
          <p:cNvSpPr/>
          <p:nvPr/>
        </p:nvSpPr>
        <p:spPr>
          <a:xfrm rot="8311142" flipH="1">
            <a:off x="682619" y="2331294"/>
            <a:ext cx="8108768" cy="7132225"/>
          </a:xfrm>
          <a:prstGeom prst="diagStripe">
            <a:avLst>
              <a:gd name="adj" fmla="val 57024"/>
            </a:avLst>
          </a:prstGeom>
          <a:solidFill>
            <a:srgbClr val="181818"/>
          </a:solidFill>
          <a:ln w="28575">
            <a:solidFill>
              <a:srgbClr val="2A6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672BB4-F904-4B96-A933-B4BEE4DBC736}"/>
              </a:ext>
            </a:extLst>
          </p:cNvPr>
          <p:cNvSpPr txBox="1"/>
          <p:nvPr/>
        </p:nvSpPr>
        <p:spPr>
          <a:xfrm>
            <a:off x="2669120" y="5943155"/>
            <a:ext cx="356680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MEGAMEN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441D-2F6A-4F3C-911C-A5CAFFC6C5DB}"/>
              </a:ext>
            </a:extLst>
          </p:cNvPr>
          <p:cNvSpPr txBox="1"/>
          <p:nvPr/>
        </p:nvSpPr>
        <p:spPr>
          <a:xfrm>
            <a:off x="315564" y="219683"/>
            <a:ext cx="5961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3882F2"/>
                </a:solidFill>
                <a:latin typeface="Montserrat" panose="00000500000000000000" pitchFamily="2" charset="-52"/>
              </a:rPr>
              <a:t>Общая схема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решения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7E0C6-431F-4D9F-86D6-56765E80E35C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ni Sans Regular"/>
              </a:rPr>
              <a:t>4</a:t>
            </a:r>
            <a:endParaRPr lang="ru-RU" sz="2400" b="1" dirty="0">
              <a:solidFill>
                <a:schemeClr val="bg1"/>
              </a:solidFill>
              <a:latin typeface="Uni Sans Regular"/>
            </a:endParaRPr>
          </a:p>
        </p:txBody>
      </p:sp>
      <p:grpSp>
        <p:nvGrpSpPr>
          <p:cNvPr id="17" name="Group 98">
            <a:extLst>
              <a:ext uri="{FF2B5EF4-FFF2-40B4-BE49-F238E27FC236}">
                <a16:creationId xmlns:a16="http://schemas.microsoft.com/office/drawing/2014/main" id="{B1618990-7CA6-4E3C-AFD1-A96A1693A4B9}"/>
              </a:ext>
            </a:extLst>
          </p:cNvPr>
          <p:cNvGrpSpPr/>
          <p:nvPr/>
        </p:nvGrpSpPr>
        <p:grpSpPr>
          <a:xfrm rot="3544723" flipH="1">
            <a:off x="10948737" y="108111"/>
            <a:ext cx="1206025" cy="1366752"/>
            <a:chOff x="5365048" y="479821"/>
            <a:chExt cx="8036930" cy="9108010"/>
          </a:xfrm>
          <a:solidFill>
            <a:srgbClr val="3882F2"/>
          </a:solidFill>
          <a:effectLst/>
        </p:grpSpPr>
        <p:sp>
          <p:nvSpPr>
            <p:cNvPr id="18" name="Freeform: Shape 99">
              <a:extLst>
                <a:ext uri="{FF2B5EF4-FFF2-40B4-BE49-F238E27FC236}">
                  <a16:creationId xmlns:a16="http://schemas.microsoft.com/office/drawing/2014/main" id="{860EF95C-675D-4584-9D75-673D73781C5D}"/>
                </a:ext>
              </a:extLst>
            </p:cNvPr>
            <p:cNvSpPr/>
            <p:nvPr/>
          </p:nvSpPr>
          <p:spPr>
            <a:xfrm>
              <a:off x="11674969" y="8268753"/>
              <a:ext cx="1052700" cy="1319078"/>
            </a:xfrm>
            <a:custGeom>
              <a:avLst/>
              <a:gdLst>
                <a:gd name="connsiteX0" fmla="*/ 0 w 266700"/>
                <a:gd name="connsiteY0" fmla="*/ 0 h 438150"/>
                <a:gd name="connsiteX1" fmla="*/ 19050 w 266700"/>
                <a:gd name="connsiteY1" fmla="*/ 438150 h 438150"/>
                <a:gd name="connsiteX2" fmla="*/ 266700 w 266700"/>
                <a:gd name="connsiteY2" fmla="*/ 76200 h 438150"/>
                <a:gd name="connsiteX3" fmla="*/ 0 w 266700"/>
                <a:gd name="connsiteY3" fmla="*/ 0 h 438150"/>
                <a:gd name="connsiteX0" fmla="*/ 0 w 366579"/>
                <a:gd name="connsiteY0" fmla="*/ 0 h 459339"/>
                <a:gd name="connsiteX1" fmla="*/ 366579 w 366579"/>
                <a:gd name="connsiteY1" fmla="*/ 459339 h 459339"/>
                <a:gd name="connsiteX2" fmla="*/ 266700 w 366579"/>
                <a:gd name="connsiteY2" fmla="*/ 76200 h 459339"/>
                <a:gd name="connsiteX3" fmla="*/ 0 w 366579"/>
                <a:gd name="connsiteY3" fmla="*/ 0 h 459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6579" h="459339">
                  <a:moveTo>
                    <a:pt x="0" y="0"/>
                  </a:moveTo>
                  <a:lnTo>
                    <a:pt x="366579" y="459339"/>
                  </a:lnTo>
                  <a:lnTo>
                    <a:pt x="266700" y="7620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9" name="Freeform: Shape 100">
              <a:extLst>
                <a:ext uri="{FF2B5EF4-FFF2-40B4-BE49-F238E27FC236}">
                  <a16:creationId xmlns:a16="http://schemas.microsoft.com/office/drawing/2014/main" id="{55214E86-5050-4814-A59B-E15DEAA1D53E}"/>
                </a:ext>
              </a:extLst>
            </p:cNvPr>
            <p:cNvSpPr/>
            <p:nvPr/>
          </p:nvSpPr>
          <p:spPr>
            <a:xfrm>
              <a:off x="9107326" y="6879846"/>
              <a:ext cx="3333521" cy="1613816"/>
            </a:xfrm>
            <a:custGeom>
              <a:avLst/>
              <a:gdLst>
                <a:gd name="connsiteX0" fmla="*/ 1219200 w 1219200"/>
                <a:gd name="connsiteY0" fmla="*/ 561975 h 561975"/>
                <a:gd name="connsiteX1" fmla="*/ 438150 w 1219200"/>
                <a:gd name="connsiteY1" fmla="*/ 0 h 561975"/>
                <a:gd name="connsiteX2" fmla="*/ 0 w 1219200"/>
                <a:gd name="connsiteY2" fmla="*/ 361950 h 561975"/>
                <a:gd name="connsiteX3" fmla="*/ 1219200 w 1219200"/>
                <a:gd name="connsiteY3" fmla="*/ 561975 h 561975"/>
                <a:gd name="connsiteX0" fmla="*/ 1158170 w 1158170"/>
                <a:gd name="connsiteY0" fmla="*/ 561975 h 561975"/>
                <a:gd name="connsiteX1" fmla="*/ 377120 w 1158170"/>
                <a:gd name="connsiteY1" fmla="*/ 0 h 561975"/>
                <a:gd name="connsiteX2" fmla="*/ 0 w 1158170"/>
                <a:gd name="connsiteY2" fmla="*/ 375217 h 561975"/>
                <a:gd name="connsiteX3" fmla="*/ 1158170 w 1158170"/>
                <a:gd name="connsiteY3" fmla="*/ 561975 h 561975"/>
                <a:gd name="connsiteX0" fmla="*/ 1160823 w 1160823"/>
                <a:gd name="connsiteY0" fmla="*/ 561975 h 561975"/>
                <a:gd name="connsiteX1" fmla="*/ 379773 w 1160823"/>
                <a:gd name="connsiteY1" fmla="*/ 0 h 561975"/>
                <a:gd name="connsiteX2" fmla="*/ 0 w 1160823"/>
                <a:gd name="connsiteY2" fmla="*/ 367257 h 561975"/>
                <a:gd name="connsiteX3" fmla="*/ 1160823 w 1160823"/>
                <a:gd name="connsiteY3" fmla="*/ 561975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0823" h="561975">
                  <a:moveTo>
                    <a:pt x="1160823" y="561975"/>
                  </a:moveTo>
                  <a:lnTo>
                    <a:pt x="379773" y="0"/>
                  </a:lnTo>
                  <a:lnTo>
                    <a:pt x="0" y="367257"/>
                  </a:lnTo>
                  <a:lnTo>
                    <a:pt x="1160823" y="561975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0" name="Freeform: Shape 101">
              <a:extLst>
                <a:ext uri="{FF2B5EF4-FFF2-40B4-BE49-F238E27FC236}">
                  <a16:creationId xmlns:a16="http://schemas.microsoft.com/office/drawing/2014/main" id="{89C0214F-E3A9-4451-8252-C655EEEB24CB}"/>
                </a:ext>
              </a:extLst>
            </p:cNvPr>
            <p:cNvSpPr/>
            <p:nvPr/>
          </p:nvSpPr>
          <p:spPr>
            <a:xfrm>
              <a:off x="5365048" y="5540922"/>
              <a:ext cx="1132617" cy="452885"/>
            </a:xfrm>
            <a:custGeom>
              <a:avLst/>
              <a:gdLst>
                <a:gd name="connsiteX0" fmla="*/ 133350 w 276225"/>
                <a:gd name="connsiteY0" fmla="*/ 0 h 200025"/>
                <a:gd name="connsiteX1" fmla="*/ 0 w 276225"/>
                <a:gd name="connsiteY1" fmla="*/ 200025 h 200025"/>
                <a:gd name="connsiteX2" fmla="*/ 276225 w 276225"/>
                <a:gd name="connsiteY2" fmla="*/ 152400 h 200025"/>
                <a:gd name="connsiteX3" fmla="*/ 133350 w 276225"/>
                <a:gd name="connsiteY3" fmla="*/ 0 h 200025"/>
                <a:gd name="connsiteX0" fmla="*/ 157232 w 276225"/>
                <a:gd name="connsiteY0" fmla="*/ 0 h 205332"/>
                <a:gd name="connsiteX1" fmla="*/ 0 w 276225"/>
                <a:gd name="connsiteY1" fmla="*/ 205332 h 205332"/>
                <a:gd name="connsiteX2" fmla="*/ 276225 w 276225"/>
                <a:gd name="connsiteY2" fmla="*/ 157707 h 205332"/>
                <a:gd name="connsiteX3" fmla="*/ 157232 w 276225"/>
                <a:gd name="connsiteY3" fmla="*/ 0 h 205332"/>
                <a:gd name="connsiteX0" fmla="*/ 275415 w 394408"/>
                <a:gd name="connsiteY0" fmla="*/ 0 h 157707"/>
                <a:gd name="connsiteX1" fmla="*/ 0 w 394408"/>
                <a:gd name="connsiteY1" fmla="*/ 150097 h 157707"/>
                <a:gd name="connsiteX2" fmla="*/ 394408 w 394408"/>
                <a:gd name="connsiteY2" fmla="*/ 157707 h 157707"/>
                <a:gd name="connsiteX3" fmla="*/ 275415 w 394408"/>
                <a:gd name="connsiteY3" fmla="*/ 0 h 157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4408" h="157707">
                  <a:moveTo>
                    <a:pt x="275415" y="0"/>
                  </a:moveTo>
                  <a:lnTo>
                    <a:pt x="0" y="150097"/>
                  </a:lnTo>
                  <a:lnTo>
                    <a:pt x="394408" y="157707"/>
                  </a:lnTo>
                  <a:lnTo>
                    <a:pt x="275415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1" name="Freeform: Shape 102">
              <a:extLst>
                <a:ext uri="{FF2B5EF4-FFF2-40B4-BE49-F238E27FC236}">
                  <a16:creationId xmlns:a16="http://schemas.microsoft.com/office/drawing/2014/main" id="{67E276F0-2634-45EB-BE36-477F75731618}"/>
                </a:ext>
              </a:extLst>
            </p:cNvPr>
            <p:cNvSpPr/>
            <p:nvPr/>
          </p:nvSpPr>
          <p:spPr>
            <a:xfrm>
              <a:off x="6149698" y="5215816"/>
              <a:ext cx="1586463" cy="2373441"/>
            </a:xfrm>
            <a:custGeom>
              <a:avLst/>
              <a:gdLst>
                <a:gd name="connsiteX0" fmla="*/ 552450 w 552450"/>
                <a:gd name="connsiteY0" fmla="*/ 0 h 847725"/>
                <a:gd name="connsiteX1" fmla="*/ 0 w 552450"/>
                <a:gd name="connsiteY1" fmla="*/ 114300 h 847725"/>
                <a:gd name="connsiteX2" fmla="*/ 523875 w 552450"/>
                <a:gd name="connsiteY2" fmla="*/ 847725 h 847725"/>
                <a:gd name="connsiteX3" fmla="*/ 552450 w 552450"/>
                <a:gd name="connsiteY3" fmla="*/ 0 h 847725"/>
                <a:gd name="connsiteX0" fmla="*/ 552450 w 552450"/>
                <a:gd name="connsiteY0" fmla="*/ 0 h 826497"/>
                <a:gd name="connsiteX1" fmla="*/ 0 w 552450"/>
                <a:gd name="connsiteY1" fmla="*/ 114300 h 826497"/>
                <a:gd name="connsiteX2" fmla="*/ 502647 w 552450"/>
                <a:gd name="connsiteY2" fmla="*/ 826497 h 826497"/>
                <a:gd name="connsiteX3" fmla="*/ 552450 w 552450"/>
                <a:gd name="connsiteY3" fmla="*/ 0 h 82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2450" h="826497">
                  <a:moveTo>
                    <a:pt x="552450" y="0"/>
                  </a:moveTo>
                  <a:lnTo>
                    <a:pt x="0" y="114300"/>
                  </a:lnTo>
                  <a:lnTo>
                    <a:pt x="502647" y="826497"/>
                  </a:lnTo>
                  <a:lnTo>
                    <a:pt x="552450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6" name="Freeform: Shape 103">
              <a:extLst>
                <a:ext uri="{FF2B5EF4-FFF2-40B4-BE49-F238E27FC236}">
                  <a16:creationId xmlns:a16="http://schemas.microsoft.com/office/drawing/2014/main" id="{A3A033D3-31F5-48DB-AE55-24B1F07FDB0E}"/>
                </a:ext>
              </a:extLst>
            </p:cNvPr>
            <p:cNvSpPr/>
            <p:nvPr/>
          </p:nvSpPr>
          <p:spPr>
            <a:xfrm>
              <a:off x="9871174" y="2566277"/>
              <a:ext cx="3530804" cy="3853064"/>
            </a:xfrm>
            <a:custGeom>
              <a:avLst/>
              <a:gdLst>
                <a:gd name="connsiteX0" fmla="*/ 1019175 w 1019175"/>
                <a:gd name="connsiteY0" fmla="*/ 0 h 1390650"/>
                <a:gd name="connsiteX1" fmla="*/ 0 w 1019175"/>
                <a:gd name="connsiteY1" fmla="*/ 295275 h 1390650"/>
                <a:gd name="connsiteX2" fmla="*/ 19050 w 1019175"/>
                <a:gd name="connsiteY2" fmla="*/ 1390650 h 1390650"/>
                <a:gd name="connsiteX3" fmla="*/ 1019175 w 1019175"/>
                <a:gd name="connsiteY3" fmla="*/ 0 h 1390650"/>
                <a:gd name="connsiteX0" fmla="*/ 1113905 w 1113905"/>
                <a:gd name="connsiteY0" fmla="*/ 0 h 1390650"/>
                <a:gd name="connsiteX1" fmla="*/ 0 w 1113905"/>
                <a:gd name="connsiteY1" fmla="*/ 643150 h 1390650"/>
                <a:gd name="connsiteX2" fmla="*/ 113780 w 1113905"/>
                <a:gd name="connsiteY2" fmla="*/ 1390650 h 1390650"/>
                <a:gd name="connsiteX3" fmla="*/ 1113905 w 1113905"/>
                <a:gd name="connsiteY3" fmla="*/ 0 h 1390650"/>
                <a:gd name="connsiteX0" fmla="*/ 1229522 w 1229522"/>
                <a:gd name="connsiteY0" fmla="*/ 0 h 1341742"/>
                <a:gd name="connsiteX1" fmla="*/ 0 w 1229522"/>
                <a:gd name="connsiteY1" fmla="*/ 594242 h 1341742"/>
                <a:gd name="connsiteX2" fmla="*/ 113780 w 1229522"/>
                <a:gd name="connsiteY2" fmla="*/ 1341742 h 1341742"/>
                <a:gd name="connsiteX3" fmla="*/ 1229522 w 1229522"/>
                <a:gd name="connsiteY3" fmla="*/ 0 h 1341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29522" h="1341742">
                  <a:moveTo>
                    <a:pt x="1229522" y="0"/>
                  </a:moveTo>
                  <a:lnTo>
                    <a:pt x="0" y="594242"/>
                  </a:lnTo>
                  <a:lnTo>
                    <a:pt x="113780" y="1341742"/>
                  </a:lnTo>
                  <a:lnTo>
                    <a:pt x="1229522" y="0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7" name="Freeform: Shape 104">
              <a:extLst>
                <a:ext uri="{FF2B5EF4-FFF2-40B4-BE49-F238E27FC236}">
                  <a16:creationId xmlns:a16="http://schemas.microsoft.com/office/drawing/2014/main" id="{E0076442-B374-4B89-801C-12014DE4E073}"/>
                </a:ext>
              </a:extLst>
            </p:cNvPr>
            <p:cNvSpPr/>
            <p:nvPr/>
          </p:nvSpPr>
          <p:spPr>
            <a:xfrm>
              <a:off x="7585440" y="3324702"/>
              <a:ext cx="2667179" cy="4626397"/>
            </a:xfrm>
            <a:custGeom>
              <a:avLst/>
              <a:gdLst>
                <a:gd name="connsiteX0" fmla="*/ 528637 w 928687"/>
                <a:gd name="connsiteY0" fmla="*/ 1628775 h 1628775"/>
                <a:gd name="connsiteX1" fmla="*/ 0 w 928687"/>
                <a:gd name="connsiteY1" fmla="*/ 1500188 h 1628775"/>
                <a:gd name="connsiteX2" fmla="*/ 71437 w 928687"/>
                <a:gd name="connsiteY2" fmla="*/ 0 h 1628775"/>
                <a:gd name="connsiteX3" fmla="*/ 928687 w 928687"/>
                <a:gd name="connsiteY3" fmla="*/ 1271588 h 1628775"/>
                <a:gd name="connsiteX4" fmla="*/ 528637 w 928687"/>
                <a:gd name="connsiteY4" fmla="*/ 1628775 h 1628775"/>
                <a:gd name="connsiteX0" fmla="*/ 542925 w 942975"/>
                <a:gd name="connsiteY0" fmla="*/ 1304925 h 1304925"/>
                <a:gd name="connsiteX1" fmla="*/ 14288 w 942975"/>
                <a:gd name="connsiteY1" fmla="*/ 1176338 h 1304925"/>
                <a:gd name="connsiteX2" fmla="*/ 0 w 942975"/>
                <a:gd name="connsiteY2" fmla="*/ 0 h 1304925"/>
                <a:gd name="connsiteX3" fmla="*/ 942975 w 942975"/>
                <a:gd name="connsiteY3" fmla="*/ 947738 h 1304925"/>
                <a:gd name="connsiteX4" fmla="*/ 542925 w 942975"/>
                <a:gd name="connsiteY4" fmla="*/ 1304925 h 1304925"/>
                <a:gd name="connsiteX0" fmla="*/ 528637 w 928687"/>
                <a:gd name="connsiteY0" fmla="*/ 1581150 h 1581150"/>
                <a:gd name="connsiteX1" fmla="*/ 0 w 928687"/>
                <a:gd name="connsiteY1" fmla="*/ 1452563 h 1581150"/>
                <a:gd name="connsiteX2" fmla="*/ 61912 w 928687"/>
                <a:gd name="connsiteY2" fmla="*/ 0 h 1581150"/>
                <a:gd name="connsiteX3" fmla="*/ 928687 w 928687"/>
                <a:gd name="connsiteY3" fmla="*/ 1223963 h 1581150"/>
                <a:gd name="connsiteX4" fmla="*/ 528637 w 928687"/>
                <a:gd name="connsiteY4" fmla="*/ 1581150 h 1581150"/>
                <a:gd name="connsiteX0" fmla="*/ 528637 w 928687"/>
                <a:gd name="connsiteY0" fmla="*/ 1619250 h 1619250"/>
                <a:gd name="connsiteX1" fmla="*/ 0 w 928687"/>
                <a:gd name="connsiteY1" fmla="*/ 1490663 h 1619250"/>
                <a:gd name="connsiteX2" fmla="*/ 42862 w 928687"/>
                <a:gd name="connsiteY2" fmla="*/ 0 h 1619250"/>
                <a:gd name="connsiteX3" fmla="*/ 928687 w 928687"/>
                <a:gd name="connsiteY3" fmla="*/ 1262063 h 1619250"/>
                <a:gd name="connsiteX4" fmla="*/ 528637 w 928687"/>
                <a:gd name="connsiteY4" fmla="*/ 1619250 h 1619250"/>
                <a:gd name="connsiteX0" fmla="*/ 528637 w 928687"/>
                <a:gd name="connsiteY0" fmla="*/ 1614196 h 1614196"/>
                <a:gd name="connsiteX1" fmla="*/ 0 w 928687"/>
                <a:gd name="connsiteY1" fmla="*/ 1485609 h 1614196"/>
                <a:gd name="connsiteX2" fmla="*/ 47916 w 928687"/>
                <a:gd name="connsiteY2" fmla="*/ 0 h 1614196"/>
                <a:gd name="connsiteX3" fmla="*/ 928687 w 928687"/>
                <a:gd name="connsiteY3" fmla="*/ 1257009 h 1614196"/>
                <a:gd name="connsiteX4" fmla="*/ 528637 w 928687"/>
                <a:gd name="connsiteY4" fmla="*/ 1614196 h 1614196"/>
                <a:gd name="connsiteX0" fmla="*/ 528637 w 928687"/>
                <a:gd name="connsiteY0" fmla="*/ 1442351 h 1442351"/>
                <a:gd name="connsiteX1" fmla="*/ 0 w 928687"/>
                <a:gd name="connsiteY1" fmla="*/ 1313764 h 1442351"/>
                <a:gd name="connsiteX2" fmla="*/ 2427 w 928687"/>
                <a:gd name="connsiteY2" fmla="*/ 0 h 1442351"/>
                <a:gd name="connsiteX3" fmla="*/ 928687 w 928687"/>
                <a:gd name="connsiteY3" fmla="*/ 1085164 h 1442351"/>
                <a:gd name="connsiteX4" fmla="*/ 528637 w 928687"/>
                <a:gd name="connsiteY4" fmla="*/ 1442351 h 1442351"/>
                <a:gd name="connsiteX0" fmla="*/ 528637 w 928687"/>
                <a:gd name="connsiteY0" fmla="*/ 1624305 h 1624305"/>
                <a:gd name="connsiteX1" fmla="*/ 0 w 928687"/>
                <a:gd name="connsiteY1" fmla="*/ 1495718 h 1624305"/>
                <a:gd name="connsiteX2" fmla="*/ 47916 w 928687"/>
                <a:gd name="connsiteY2" fmla="*/ 0 h 1624305"/>
                <a:gd name="connsiteX3" fmla="*/ 928687 w 928687"/>
                <a:gd name="connsiteY3" fmla="*/ 1267118 h 1624305"/>
                <a:gd name="connsiteX4" fmla="*/ 528637 w 928687"/>
                <a:gd name="connsiteY4" fmla="*/ 1624305 h 1624305"/>
                <a:gd name="connsiteX0" fmla="*/ 528637 w 928687"/>
                <a:gd name="connsiteY0" fmla="*/ 1616345 h 1616345"/>
                <a:gd name="connsiteX1" fmla="*/ 0 w 928687"/>
                <a:gd name="connsiteY1" fmla="*/ 1487758 h 1616345"/>
                <a:gd name="connsiteX2" fmla="*/ 53223 w 928687"/>
                <a:gd name="connsiteY2" fmla="*/ 0 h 1616345"/>
                <a:gd name="connsiteX3" fmla="*/ 928687 w 928687"/>
                <a:gd name="connsiteY3" fmla="*/ 1259158 h 1616345"/>
                <a:gd name="connsiteX4" fmla="*/ 528637 w 928687"/>
                <a:gd name="connsiteY4" fmla="*/ 1616345 h 1616345"/>
                <a:gd name="connsiteX0" fmla="*/ 528637 w 928687"/>
                <a:gd name="connsiteY0" fmla="*/ 1618998 h 1618998"/>
                <a:gd name="connsiteX1" fmla="*/ 0 w 928687"/>
                <a:gd name="connsiteY1" fmla="*/ 1490411 h 1618998"/>
                <a:gd name="connsiteX2" fmla="*/ 55877 w 928687"/>
                <a:gd name="connsiteY2" fmla="*/ 0 h 1618998"/>
                <a:gd name="connsiteX3" fmla="*/ 928687 w 928687"/>
                <a:gd name="connsiteY3" fmla="*/ 1261811 h 1618998"/>
                <a:gd name="connsiteX4" fmla="*/ 528637 w 928687"/>
                <a:gd name="connsiteY4" fmla="*/ 1618998 h 1618998"/>
                <a:gd name="connsiteX0" fmla="*/ 528637 w 928687"/>
                <a:gd name="connsiteY0" fmla="*/ 1611038 h 1611038"/>
                <a:gd name="connsiteX1" fmla="*/ 0 w 928687"/>
                <a:gd name="connsiteY1" fmla="*/ 1482451 h 1611038"/>
                <a:gd name="connsiteX2" fmla="*/ 50570 w 928687"/>
                <a:gd name="connsiteY2" fmla="*/ 0 h 1611038"/>
                <a:gd name="connsiteX3" fmla="*/ 928687 w 928687"/>
                <a:gd name="connsiteY3" fmla="*/ 1253851 h 1611038"/>
                <a:gd name="connsiteX4" fmla="*/ 528637 w 928687"/>
                <a:gd name="connsiteY4" fmla="*/ 1611038 h 1611038"/>
                <a:gd name="connsiteX0" fmla="*/ 536444 w 936494"/>
                <a:gd name="connsiteY0" fmla="*/ 1597771 h 1597771"/>
                <a:gd name="connsiteX1" fmla="*/ 7807 w 936494"/>
                <a:gd name="connsiteY1" fmla="*/ 1469184 h 1597771"/>
                <a:gd name="connsiteX2" fmla="*/ 0 w 936494"/>
                <a:gd name="connsiteY2" fmla="*/ 0 h 1597771"/>
                <a:gd name="connsiteX3" fmla="*/ 936494 w 936494"/>
                <a:gd name="connsiteY3" fmla="*/ 1240584 h 1597771"/>
                <a:gd name="connsiteX4" fmla="*/ 536444 w 936494"/>
                <a:gd name="connsiteY4" fmla="*/ 1597771 h 1597771"/>
                <a:gd name="connsiteX0" fmla="*/ 528735 w 928785"/>
                <a:gd name="connsiteY0" fmla="*/ 1611038 h 1611038"/>
                <a:gd name="connsiteX1" fmla="*/ 98 w 928785"/>
                <a:gd name="connsiteY1" fmla="*/ 1482451 h 1611038"/>
                <a:gd name="connsiteX2" fmla="*/ 45361 w 928785"/>
                <a:gd name="connsiteY2" fmla="*/ 0 h 1611038"/>
                <a:gd name="connsiteX3" fmla="*/ 928785 w 928785"/>
                <a:gd name="connsiteY3" fmla="*/ 1253851 h 1611038"/>
                <a:gd name="connsiteX4" fmla="*/ 528735 w 928785"/>
                <a:gd name="connsiteY4" fmla="*/ 1611038 h 161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785" h="1611038">
                  <a:moveTo>
                    <a:pt x="528735" y="1611038"/>
                  </a:moveTo>
                  <a:lnTo>
                    <a:pt x="98" y="1482451"/>
                  </a:lnTo>
                  <a:cubicBezTo>
                    <a:pt x="-2504" y="992723"/>
                    <a:pt x="47963" y="489728"/>
                    <a:pt x="45361" y="0"/>
                  </a:cubicBezTo>
                  <a:lnTo>
                    <a:pt x="928785" y="1253851"/>
                  </a:lnTo>
                  <a:lnTo>
                    <a:pt x="528735" y="1611038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28" name="Freeform: Shape 105">
              <a:extLst>
                <a:ext uri="{FF2B5EF4-FFF2-40B4-BE49-F238E27FC236}">
                  <a16:creationId xmlns:a16="http://schemas.microsoft.com/office/drawing/2014/main" id="{CC72437C-4E0D-401E-A2C4-FB2F7A1AB816}"/>
                </a:ext>
              </a:extLst>
            </p:cNvPr>
            <p:cNvSpPr/>
            <p:nvPr/>
          </p:nvSpPr>
          <p:spPr>
            <a:xfrm>
              <a:off x="7708808" y="479821"/>
              <a:ext cx="2543813" cy="6474124"/>
            </a:xfrm>
            <a:custGeom>
              <a:avLst/>
              <a:gdLst>
                <a:gd name="connsiteX0" fmla="*/ 0 w 885825"/>
                <a:gd name="connsiteY0" fmla="*/ 914400 h 2171700"/>
                <a:gd name="connsiteX1" fmla="*/ 871538 w 885825"/>
                <a:gd name="connsiteY1" fmla="*/ 0 h 2171700"/>
                <a:gd name="connsiteX2" fmla="*/ 885825 w 885825"/>
                <a:gd name="connsiteY2" fmla="*/ 2171700 h 2171700"/>
                <a:gd name="connsiteX3" fmla="*/ 0 w 885825"/>
                <a:gd name="connsiteY3" fmla="*/ 914400 h 2171700"/>
                <a:gd name="connsiteX0" fmla="*/ 0 w 885825"/>
                <a:gd name="connsiteY0" fmla="*/ 997167 h 2254467"/>
                <a:gd name="connsiteX1" fmla="*/ 675879 w 885825"/>
                <a:gd name="connsiteY1" fmla="*/ 0 h 2254467"/>
                <a:gd name="connsiteX2" fmla="*/ 885825 w 885825"/>
                <a:gd name="connsiteY2" fmla="*/ 2254467 h 2254467"/>
                <a:gd name="connsiteX3" fmla="*/ 0 w 885825"/>
                <a:gd name="connsiteY3" fmla="*/ 997167 h 225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825" h="2254467">
                  <a:moveTo>
                    <a:pt x="0" y="997167"/>
                  </a:moveTo>
                  <a:lnTo>
                    <a:pt x="675879" y="0"/>
                  </a:lnTo>
                  <a:cubicBezTo>
                    <a:pt x="680641" y="723900"/>
                    <a:pt x="881063" y="1530567"/>
                    <a:pt x="885825" y="2254467"/>
                  </a:cubicBezTo>
                  <a:lnTo>
                    <a:pt x="0" y="997167"/>
                  </a:lnTo>
                  <a:close/>
                </a:path>
              </a:pathLst>
            </a:custGeom>
            <a:grp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DC96CC8-5C56-46C5-917F-ACFAE36AB3C2}"/>
              </a:ext>
            </a:extLst>
          </p:cNvPr>
          <p:cNvSpPr txBox="1"/>
          <p:nvPr/>
        </p:nvSpPr>
        <p:spPr>
          <a:xfrm>
            <a:off x="315564" y="3922158"/>
            <a:ext cx="97302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Для улучшения результатов предсказания будет использоваться </a:t>
            </a:r>
            <a:r>
              <a:rPr lang="en-US" sz="2000" dirty="0">
                <a:solidFill>
                  <a:srgbClr val="FF0000"/>
                </a:solidFill>
                <a:latin typeface="+mj-lt"/>
              </a:rPr>
              <a:t>Active learning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 </a:t>
            </a:r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196D9780-A70E-4A0E-B2C1-19422F6E9E05}"/>
              </a:ext>
            </a:extLst>
          </p:cNvPr>
          <p:cNvCxnSpPr>
            <a:cxnSpLocks/>
          </p:cNvCxnSpPr>
          <p:nvPr/>
        </p:nvCxnSpPr>
        <p:spPr>
          <a:xfrm>
            <a:off x="1144651" y="3545840"/>
            <a:ext cx="9813963" cy="0"/>
          </a:xfrm>
          <a:prstGeom prst="line">
            <a:avLst/>
          </a:prstGeom>
          <a:ln w="28575">
            <a:solidFill>
              <a:srgbClr val="D2201C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F5250A-D071-4FA0-95CA-A5EBCF530C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6" b="7327"/>
          <a:stretch/>
        </p:blipFill>
        <p:spPr>
          <a:xfrm>
            <a:off x="233084" y="1039544"/>
            <a:ext cx="11725832" cy="217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27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AE9D194-1F81-4533-854B-CC25257F3D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иагональная полоса 21">
            <a:extLst>
              <a:ext uri="{FF2B5EF4-FFF2-40B4-BE49-F238E27FC236}">
                <a16:creationId xmlns:a16="http://schemas.microsoft.com/office/drawing/2014/main" id="{1F430294-E413-4A13-9240-AF9AF58A88D3}"/>
              </a:ext>
            </a:extLst>
          </p:cNvPr>
          <p:cNvSpPr/>
          <p:nvPr/>
        </p:nvSpPr>
        <p:spPr>
          <a:xfrm rot="10014980" flipV="1">
            <a:off x="7937893" y="-567968"/>
            <a:ext cx="4219736" cy="3711551"/>
          </a:xfrm>
          <a:prstGeom prst="diagStripe">
            <a:avLst>
              <a:gd name="adj" fmla="val 66308"/>
            </a:avLst>
          </a:prstGeom>
          <a:solidFill>
            <a:srgbClr val="181818"/>
          </a:solidFill>
          <a:ln w="28575">
            <a:solidFill>
              <a:srgbClr val="2A6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Диагональная полоса 22">
            <a:extLst>
              <a:ext uri="{FF2B5EF4-FFF2-40B4-BE49-F238E27FC236}">
                <a16:creationId xmlns:a16="http://schemas.microsoft.com/office/drawing/2014/main" id="{3CAC2F5A-5784-466D-8E97-F2FCFBA0B5C5}"/>
              </a:ext>
            </a:extLst>
          </p:cNvPr>
          <p:cNvSpPr/>
          <p:nvPr/>
        </p:nvSpPr>
        <p:spPr>
          <a:xfrm rot="13288858" flipH="1" flipV="1">
            <a:off x="120519" y="3688941"/>
            <a:ext cx="7397147" cy="6506304"/>
          </a:xfrm>
          <a:prstGeom prst="diagStripe">
            <a:avLst>
              <a:gd name="adj" fmla="val 66911"/>
            </a:avLst>
          </a:prstGeom>
          <a:solidFill>
            <a:srgbClr val="181818"/>
          </a:solidFill>
          <a:ln w="28575">
            <a:solidFill>
              <a:srgbClr val="2A6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672BB4-F904-4B96-A933-B4BEE4DBC736}"/>
              </a:ext>
            </a:extLst>
          </p:cNvPr>
          <p:cNvSpPr txBox="1"/>
          <p:nvPr/>
        </p:nvSpPr>
        <p:spPr>
          <a:xfrm>
            <a:off x="1830166" y="5809120"/>
            <a:ext cx="356680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MEGAMEN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441D-2F6A-4F3C-911C-A5CAFFC6C5DB}"/>
              </a:ext>
            </a:extLst>
          </p:cNvPr>
          <p:cNvSpPr txBox="1"/>
          <p:nvPr/>
        </p:nvSpPr>
        <p:spPr>
          <a:xfrm>
            <a:off x="532897" y="248216"/>
            <a:ext cx="6663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2A65BC"/>
                </a:solidFill>
                <a:latin typeface="Montserrat" panose="00000500000000000000" pitchFamily="2" charset="-52"/>
              </a:rPr>
              <a:t>Преимущества</a:t>
            </a:r>
            <a:r>
              <a:rPr lang="ru-RU" sz="3600" b="1" dirty="0">
                <a:solidFill>
                  <a:srgbClr val="EDB828"/>
                </a:solidFill>
                <a:latin typeface="Montserrat" panose="00000500000000000000" pitchFamily="2" charset="-52"/>
              </a:rPr>
              <a:t> </a:t>
            </a:r>
            <a:r>
              <a:rPr lang="ru-RU" sz="36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-52"/>
              </a:rPr>
              <a:t>решения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C6DA2-3348-4306-82C2-5FB6297BAD2D}"/>
              </a:ext>
            </a:extLst>
          </p:cNvPr>
          <p:cNvSpPr txBox="1"/>
          <p:nvPr/>
        </p:nvSpPr>
        <p:spPr>
          <a:xfrm>
            <a:off x="6426142" y="1492971"/>
            <a:ext cx="5390523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300" b="1" dirty="0">
                <a:solidFill>
                  <a:schemeClr val="bg1">
                    <a:lumMod val="95000"/>
                  </a:schemeClr>
                </a:solidFill>
              </a:rPr>
              <a:t>Приложение: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solidFill>
                  <a:srgbClr val="FF0000"/>
                </a:solidFill>
              </a:rPr>
              <a:t>Простота</a:t>
            </a:r>
            <a:r>
              <a:rPr lang="ru-RU" sz="2300" dirty="0">
                <a:solidFill>
                  <a:schemeClr val="bg1">
                    <a:lumMod val="95000"/>
                  </a:schemeClr>
                </a:solidFill>
              </a:rPr>
              <a:t> и </a:t>
            </a:r>
            <a:r>
              <a:rPr lang="ru-RU" sz="2300" dirty="0">
                <a:solidFill>
                  <a:srgbClr val="FF0000"/>
                </a:solidFill>
              </a:rPr>
              <a:t>интуитивность</a:t>
            </a:r>
            <a:r>
              <a:rPr lang="ru-RU" sz="2300" dirty="0">
                <a:solidFill>
                  <a:schemeClr val="bg1">
                    <a:lumMod val="95000"/>
                  </a:schemeClr>
                </a:solidFill>
              </a:rPr>
              <a:t> дизайна;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solidFill>
                  <a:schemeClr val="bg1">
                    <a:lumMod val="95000"/>
                  </a:schemeClr>
                </a:solidFill>
              </a:rPr>
              <a:t>Работа с популярными операционными системами </a:t>
            </a:r>
            <a:r>
              <a:rPr lang="ru-RU" sz="2300" dirty="0">
                <a:solidFill>
                  <a:srgbClr val="FF0000"/>
                </a:solidFill>
              </a:rPr>
              <a:t>– </a:t>
            </a:r>
            <a:r>
              <a:rPr lang="en-US" sz="2300" dirty="0">
                <a:solidFill>
                  <a:srgbClr val="FF0000"/>
                </a:solidFill>
              </a:rPr>
              <a:t>Windows, Linux</a:t>
            </a:r>
            <a:r>
              <a:rPr lang="ru-RU" sz="23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solidFill>
                  <a:schemeClr val="bg1">
                    <a:lumMod val="95000"/>
                  </a:schemeClr>
                </a:solidFill>
              </a:rPr>
              <a:t>Встроенный </a:t>
            </a:r>
            <a:r>
              <a:rPr lang="en-US" sz="2300" dirty="0">
                <a:solidFill>
                  <a:srgbClr val="D2201C"/>
                </a:solidFill>
              </a:rPr>
              <a:t>Object Tracking</a:t>
            </a:r>
            <a:r>
              <a:rPr lang="en-US" sz="23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solidFill>
                  <a:schemeClr val="bg1">
                    <a:lumMod val="95000"/>
                  </a:schemeClr>
                </a:solidFill>
              </a:rPr>
              <a:t>Встроенное базовое решение для </a:t>
            </a:r>
            <a:r>
              <a:rPr lang="en-US" sz="2300" dirty="0">
                <a:solidFill>
                  <a:srgbClr val="D2201C"/>
                </a:solidFill>
              </a:rPr>
              <a:t>Active Learning</a:t>
            </a:r>
            <a:r>
              <a:rPr lang="en-US" sz="2300" dirty="0">
                <a:solidFill>
                  <a:schemeClr val="bg1">
                    <a:lumMod val="95000"/>
                  </a:schemeClr>
                </a:solidFill>
              </a:rPr>
              <a:t>;</a:t>
            </a:r>
            <a:r>
              <a:rPr lang="ru-RU" sz="23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ru-RU" sz="23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ru-RU" sz="23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2C71D7-9F9B-4A96-9A0F-3F3E8A60AB3A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ni Sans Regular" panose="020B0402020203020204"/>
              </a:rPr>
              <a:t>5</a:t>
            </a:r>
            <a:endParaRPr lang="ru-RU" sz="2400" b="1" dirty="0">
              <a:solidFill>
                <a:schemeClr val="bg1"/>
              </a:solidFill>
              <a:latin typeface="Uni Sans Regular" panose="020B0402020203020204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4F43AA-A5BE-44CF-B619-0DE1F0D254E1}"/>
              </a:ext>
            </a:extLst>
          </p:cNvPr>
          <p:cNvSpPr txBox="1"/>
          <p:nvPr/>
        </p:nvSpPr>
        <p:spPr>
          <a:xfrm>
            <a:off x="483171" y="1492971"/>
            <a:ext cx="594297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300" b="1" dirty="0">
                <a:solidFill>
                  <a:schemeClr val="bg1">
                    <a:lumMod val="95000"/>
                  </a:schemeClr>
                </a:solidFill>
              </a:rPr>
              <a:t>Модель: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solidFill>
                  <a:schemeClr val="bg1">
                    <a:lumMod val="95000"/>
                  </a:schemeClr>
                </a:solidFill>
              </a:rPr>
              <a:t>Возможность использовать модель </a:t>
            </a:r>
            <a:r>
              <a:rPr lang="ru-RU" sz="2300" dirty="0">
                <a:solidFill>
                  <a:srgbClr val="FF0000"/>
                </a:solidFill>
              </a:rPr>
              <a:t>для новых задач распознавания</a:t>
            </a:r>
            <a:r>
              <a:rPr lang="ru-RU" sz="23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solidFill>
                  <a:srgbClr val="FF0000"/>
                </a:solidFill>
              </a:rPr>
              <a:t>Легкость встраиваемости</a:t>
            </a:r>
            <a:r>
              <a:rPr lang="ru-RU" sz="2300" dirty="0">
                <a:solidFill>
                  <a:schemeClr val="bg1">
                    <a:lumMod val="95000"/>
                  </a:schemeClr>
                </a:solidFill>
              </a:rPr>
              <a:t> модели в различные приложения;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300" dirty="0">
                <a:solidFill>
                  <a:schemeClr val="bg1">
                    <a:lumMod val="95000"/>
                  </a:schemeClr>
                </a:solidFill>
              </a:rPr>
              <a:t>Повышение качества с помощью </a:t>
            </a:r>
            <a:r>
              <a:rPr lang="ru-RU" sz="2300" dirty="0">
                <a:solidFill>
                  <a:srgbClr val="D2201C"/>
                </a:solidFill>
              </a:rPr>
              <a:t>ансамбля нескольких моделей</a:t>
            </a:r>
            <a:r>
              <a:rPr lang="en-US" sz="2300" dirty="0">
                <a:solidFill>
                  <a:schemeClr val="bg1">
                    <a:lumMod val="95000"/>
                  </a:schemeClr>
                </a:solidFill>
              </a:rPr>
              <a:t>;</a:t>
            </a:r>
            <a:endParaRPr lang="ru-RU" sz="23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ru-RU" sz="23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3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519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Прямоугольник 59">
            <a:extLst>
              <a:ext uri="{FF2B5EF4-FFF2-40B4-BE49-F238E27FC236}">
                <a16:creationId xmlns:a16="http://schemas.microsoft.com/office/drawing/2014/main" id="{4D51F8CF-B379-436F-A237-D5A8286A7B0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127CECB4-BC7A-4F5F-9DD9-25807B73B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702" y="145404"/>
            <a:ext cx="6536791" cy="6555705"/>
          </a:xfrm>
          <a:prstGeom prst="rect">
            <a:avLst/>
          </a:prstGeom>
        </p:spPr>
      </p:pic>
      <p:sp>
        <p:nvSpPr>
          <p:cNvPr id="22" name="Диагональная полоса 21">
            <a:extLst>
              <a:ext uri="{FF2B5EF4-FFF2-40B4-BE49-F238E27FC236}">
                <a16:creationId xmlns:a16="http://schemas.microsoft.com/office/drawing/2014/main" id="{1F430294-E413-4A13-9240-AF9AF58A88D3}"/>
              </a:ext>
            </a:extLst>
          </p:cNvPr>
          <p:cNvSpPr/>
          <p:nvPr/>
        </p:nvSpPr>
        <p:spPr>
          <a:xfrm rot="20711063" flipV="1">
            <a:off x="-910556" y="1481355"/>
            <a:ext cx="7951808" cy="6994168"/>
          </a:xfrm>
          <a:prstGeom prst="diagStripe">
            <a:avLst>
              <a:gd name="adj" fmla="val 58491"/>
            </a:avLst>
          </a:prstGeom>
          <a:solidFill>
            <a:srgbClr val="181818"/>
          </a:solidFill>
          <a:ln w="28575">
            <a:solidFill>
              <a:srgbClr val="2A6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672BB4-F904-4B96-A933-B4BEE4DBC736}"/>
              </a:ext>
            </a:extLst>
          </p:cNvPr>
          <p:cNvSpPr txBox="1"/>
          <p:nvPr/>
        </p:nvSpPr>
        <p:spPr>
          <a:xfrm>
            <a:off x="2137961" y="6159505"/>
            <a:ext cx="297852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2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MEGAMEN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441D-2F6A-4F3C-911C-A5CAFFC6C5DB}"/>
              </a:ext>
            </a:extLst>
          </p:cNvPr>
          <p:cNvSpPr txBox="1"/>
          <p:nvPr/>
        </p:nvSpPr>
        <p:spPr>
          <a:xfrm>
            <a:off x="532897" y="248216"/>
            <a:ext cx="4126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3882F2"/>
                </a:solidFill>
                <a:latin typeface="Montserrat" panose="00000500000000000000" pitchFamily="2" charset="-52"/>
              </a:rPr>
              <a:t>Преимущества</a:t>
            </a:r>
            <a:br>
              <a:rPr lang="ru-RU" sz="3600" b="1" dirty="0">
                <a:solidFill>
                  <a:srgbClr val="EDB828"/>
                </a:solidFill>
                <a:latin typeface="Montserrat" panose="00000500000000000000" pitchFamily="2" charset="-52"/>
              </a:rPr>
            </a:b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модели</a:t>
            </a:r>
          </a:p>
        </p:txBody>
      </p:sp>
      <p:grpSp>
        <p:nvGrpSpPr>
          <p:cNvPr id="16" name="Group 154">
            <a:extLst>
              <a:ext uri="{FF2B5EF4-FFF2-40B4-BE49-F238E27FC236}">
                <a16:creationId xmlns:a16="http://schemas.microsoft.com/office/drawing/2014/main" id="{C436EA24-FFBB-4C5A-A169-0A9C48E33BBC}"/>
              </a:ext>
            </a:extLst>
          </p:cNvPr>
          <p:cNvGrpSpPr/>
          <p:nvPr/>
        </p:nvGrpSpPr>
        <p:grpSpPr>
          <a:xfrm rot="21369703">
            <a:off x="253332" y="4489755"/>
            <a:ext cx="1605755" cy="1412735"/>
            <a:chOff x="4075204" y="1700703"/>
            <a:chExt cx="3961307" cy="3485138"/>
          </a:xfrm>
          <a:solidFill>
            <a:srgbClr val="3882F2"/>
          </a:solidFill>
        </p:grpSpPr>
        <p:sp>
          <p:nvSpPr>
            <p:cNvPr id="17" name="Freeform: Shape 155">
              <a:extLst>
                <a:ext uri="{FF2B5EF4-FFF2-40B4-BE49-F238E27FC236}">
                  <a16:creationId xmlns:a16="http://schemas.microsoft.com/office/drawing/2014/main" id="{4AF60F79-5459-446C-AC34-BA491083FE74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56">
              <a:extLst>
                <a:ext uri="{FF2B5EF4-FFF2-40B4-BE49-F238E27FC236}">
                  <a16:creationId xmlns:a16="http://schemas.microsoft.com/office/drawing/2014/main" id="{DECA89B7-41CA-48F2-9600-1CA1DA53A50F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57">
              <a:extLst>
                <a:ext uri="{FF2B5EF4-FFF2-40B4-BE49-F238E27FC236}">
                  <a16:creationId xmlns:a16="http://schemas.microsoft.com/office/drawing/2014/main" id="{D6C0516B-982D-4F74-8116-E4C318F4D0E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58">
              <a:extLst>
                <a:ext uri="{FF2B5EF4-FFF2-40B4-BE49-F238E27FC236}">
                  <a16:creationId xmlns:a16="http://schemas.microsoft.com/office/drawing/2014/main" id="{6DC5796B-2F58-42A8-B35E-C50DD8A50B9E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59">
              <a:extLst>
                <a:ext uri="{FF2B5EF4-FFF2-40B4-BE49-F238E27FC236}">
                  <a16:creationId xmlns:a16="http://schemas.microsoft.com/office/drawing/2014/main" id="{914B3D42-2C94-424A-BD54-A4406C8FEEE8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60">
              <a:extLst>
                <a:ext uri="{FF2B5EF4-FFF2-40B4-BE49-F238E27FC236}">
                  <a16:creationId xmlns:a16="http://schemas.microsoft.com/office/drawing/2014/main" id="{314CEB30-292A-42F5-8B64-8D33228FB4E7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61">
              <a:extLst>
                <a:ext uri="{FF2B5EF4-FFF2-40B4-BE49-F238E27FC236}">
                  <a16:creationId xmlns:a16="http://schemas.microsoft.com/office/drawing/2014/main" id="{22573E1B-0821-4C6C-A0E6-0EBA61FB4F1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162">
              <a:extLst>
                <a:ext uri="{FF2B5EF4-FFF2-40B4-BE49-F238E27FC236}">
                  <a16:creationId xmlns:a16="http://schemas.microsoft.com/office/drawing/2014/main" id="{9D1AF7CB-397B-4DA2-83EE-D3FE07436DDD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63">
              <a:extLst>
                <a:ext uri="{FF2B5EF4-FFF2-40B4-BE49-F238E27FC236}">
                  <a16:creationId xmlns:a16="http://schemas.microsoft.com/office/drawing/2014/main" id="{601EE55D-FD61-4CA3-A31E-EAB6CB6CC7D5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64">
              <a:extLst>
                <a:ext uri="{FF2B5EF4-FFF2-40B4-BE49-F238E27FC236}">
                  <a16:creationId xmlns:a16="http://schemas.microsoft.com/office/drawing/2014/main" id="{06934F11-1FBF-41EE-977A-6B8BC862A9F7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65">
              <a:extLst>
                <a:ext uri="{FF2B5EF4-FFF2-40B4-BE49-F238E27FC236}">
                  <a16:creationId xmlns:a16="http://schemas.microsoft.com/office/drawing/2014/main" id="{4AD3691A-2734-4D0F-AEF3-5D779CC78ABC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66">
              <a:extLst>
                <a:ext uri="{FF2B5EF4-FFF2-40B4-BE49-F238E27FC236}">
                  <a16:creationId xmlns:a16="http://schemas.microsoft.com/office/drawing/2014/main" id="{16D56E77-A155-4987-A8C3-4EB142E8A660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67">
              <a:extLst>
                <a:ext uri="{FF2B5EF4-FFF2-40B4-BE49-F238E27FC236}">
                  <a16:creationId xmlns:a16="http://schemas.microsoft.com/office/drawing/2014/main" id="{E2B858FB-4CF1-41AC-84EC-A83512A46BAA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68">
              <a:extLst>
                <a:ext uri="{FF2B5EF4-FFF2-40B4-BE49-F238E27FC236}">
                  <a16:creationId xmlns:a16="http://schemas.microsoft.com/office/drawing/2014/main" id="{C784EEB6-6DDD-46A2-A9ED-A83C43B896C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69">
              <a:extLst>
                <a:ext uri="{FF2B5EF4-FFF2-40B4-BE49-F238E27FC236}">
                  <a16:creationId xmlns:a16="http://schemas.microsoft.com/office/drawing/2014/main" id="{310F13AB-4564-4239-9D23-25A82AF070B7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70">
              <a:extLst>
                <a:ext uri="{FF2B5EF4-FFF2-40B4-BE49-F238E27FC236}">
                  <a16:creationId xmlns:a16="http://schemas.microsoft.com/office/drawing/2014/main" id="{C837DF10-E6CA-4B61-BE14-79A4B3DB4860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71">
              <a:extLst>
                <a:ext uri="{FF2B5EF4-FFF2-40B4-BE49-F238E27FC236}">
                  <a16:creationId xmlns:a16="http://schemas.microsoft.com/office/drawing/2014/main" id="{D5175C96-74C6-45F1-82F1-11862137CA08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72">
              <a:extLst>
                <a:ext uri="{FF2B5EF4-FFF2-40B4-BE49-F238E27FC236}">
                  <a16:creationId xmlns:a16="http://schemas.microsoft.com/office/drawing/2014/main" id="{57209B51-B2EC-4171-A0AF-28EFADAF4A7C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73">
              <a:extLst>
                <a:ext uri="{FF2B5EF4-FFF2-40B4-BE49-F238E27FC236}">
                  <a16:creationId xmlns:a16="http://schemas.microsoft.com/office/drawing/2014/main" id="{0EBE6BEF-6CB1-469A-97D7-9E491D343AFE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74">
              <a:extLst>
                <a:ext uri="{FF2B5EF4-FFF2-40B4-BE49-F238E27FC236}">
                  <a16:creationId xmlns:a16="http://schemas.microsoft.com/office/drawing/2014/main" id="{9340A355-AA03-4DFD-87BF-B2ED88E94699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75">
              <a:extLst>
                <a:ext uri="{FF2B5EF4-FFF2-40B4-BE49-F238E27FC236}">
                  <a16:creationId xmlns:a16="http://schemas.microsoft.com/office/drawing/2014/main" id="{73E0C979-DB0A-4544-8505-A3388E320935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76">
              <a:extLst>
                <a:ext uri="{FF2B5EF4-FFF2-40B4-BE49-F238E27FC236}">
                  <a16:creationId xmlns:a16="http://schemas.microsoft.com/office/drawing/2014/main" id="{1D5DFDBA-ED61-4835-AFD2-E686D80B47B7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77">
              <a:extLst>
                <a:ext uri="{FF2B5EF4-FFF2-40B4-BE49-F238E27FC236}">
                  <a16:creationId xmlns:a16="http://schemas.microsoft.com/office/drawing/2014/main" id="{67429035-1A42-442A-99D6-873071F5A1B0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78">
              <a:extLst>
                <a:ext uri="{FF2B5EF4-FFF2-40B4-BE49-F238E27FC236}">
                  <a16:creationId xmlns:a16="http://schemas.microsoft.com/office/drawing/2014/main" id="{27FE815C-AEA5-4172-92E0-35C27E65A200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79">
              <a:extLst>
                <a:ext uri="{FF2B5EF4-FFF2-40B4-BE49-F238E27FC236}">
                  <a16:creationId xmlns:a16="http://schemas.microsoft.com/office/drawing/2014/main" id="{DB22F1A9-987C-4702-BEB1-658D40343148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80">
              <a:extLst>
                <a:ext uri="{FF2B5EF4-FFF2-40B4-BE49-F238E27FC236}">
                  <a16:creationId xmlns:a16="http://schemas.microsoft.com/office/drawing/2014/main" id="{0327D733-1A1E-4C38-A8F8-F75BFD573B56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81">
              <a:extLst>
                <a:ext uri="{FF2B5EF4-FFF2-40B4-BE49-F238E27FC236}">
                  <a16:creationId xmlns:a16="http://schemas.microsoft.com/office/drawing/2014/main" id="{2D5B81DF-B440-42D4-8415-72876F2DE36E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82">
              <a:extLst>
                <a:ext uri="{FF2B5EF4-FFF2-40B4-BE49-F238E27FC236}">
                  <a16:creationId xmlns:a16="http://schemas.microsoft.com/office/drawing/2014/main" id="{C5430573-1E8D-43AE-A15C-7D582845971F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83">
              <a:extLst>
                <a:ext uri="{FF2B5EF4-FFF2-40B4-BE49-F238E27FC236}">
                  <a16:creationId xmlns:a16="http://schemas.microsoft.com/office/drawing/2014/main" id="{57EF2426-3E61-4F96-B74E-8BDC76ABA02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84">
              <a:extLst>
                <a:ext uri="{FF2B5EF4-FFF2-40B4-BE49-F238E27FC236}">
                  <a16:creationId xmlns:a16="http://schemas.microsoft.com/office/drawing/2014/main" id="{A4C03C5E-27FA-48C1-A9C4-AB1240AE9660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85">
              <a:extLst>
                <a:ext uri="{FF2B5EF4-FFF2-40B4-BE49-F238E27FC236}">
                  <a16:creationId xmlns:a16="http://schemas.microsoft.com/office/drawing/2014/main" id="{8067380D-8CC2-4532-86C6-D9CA4C9E1E57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86">
              <a:extLst>
                <a:ext uri="{FF2B5EF4-FFF2-40B4-BE49-F238E27FC236}">
                  <a16:creationId xmlns:a16="http://schemas.microsoft.com/office/drawing/2014/main" id="{C3FED16E-40E6-4F9B-B0FE-97248091E960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87">
              <a:extLst>
                <a:ext uri="{FF2B5EF4-FFF2-40B4-BE49-F238E27FC236}">
                  <a16:creationId xmlns:a16="http://schemas.microsoft.com/office/drawing/2014/main" id="{56AB7596-E1C8-4B4D-9B1B-91F996945C8B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88">
              <a:extLst>
                <a:ext uri="{FF2B5EF4-FFF2-40B4-BE49-F238E27FC236}">
                  <a16:creationId xmlns:a16="http://schemas.microsoft.com/office/drawing/2014/main" id="{22C1F8BE-755A-4F6E-B82C-476495DF1EAD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189">
              <a:extLst>
                <a:ext uri="{FF2B5EF4-FFF2-40B4-BE49-F238E27FC236}">
                  <a16:creationId xmlns:a16="http://schemas.microsoft.com/office/drawing/2014/main" id="{FA8ECB5A-8F55-462D-9BD1-F7B19E0DF1AB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90">
              <a:extLst>
                <a:ext uri="{FF2B5EF4-FFF2-40B4-BE49-F238E27FC236}">
                  <a16:creationId xmlns:a16="http://schemas.microsoft.com/office/drawing/2014/main" id="{D1213D1F-D82F-4665-B4E0-439F57288C08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grpFill/>
            <a:ln w="3926" cap="flat">
              <a:solidFill>
                <a:srgbClr val="2A65B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12C71D7-9F9B-4A96-9A0F-3F3E8A60AB3A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ni Sans Regular" panose="020B0402020203020204" pitchFamily="34" charset="0"/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380C57-388F-4595-A0CC-C44B6556875D}"/>
              </a:ext>
            </a:extLst>
          </p:cNvPr>
          <p:cNvSpPr txBox="1"/>
          <p:nvPr/>
        </p:nvSpPr>
        <p:spPr>
          <a:xfrm>
            <a:off x="455759" y="1747171"/>
            <a:ext cx="5219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В результате проведенного 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анализа были выбраны модели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b="1" dirty="0" err="1">
                <a:solidFill>
                  <a:srgbClr val="D2201C"/>
                </a:solidFill>
              </a:rPr>
              <a:t>YoloV</a:t>
            </a:r>
            <a:r>
              <a:rPr lang="ru-RU" b="1" dirty="0">
                <a:solidFill>
                  <a:srgbClr val="D2201C"/>
                </a:solidFill>
              </a:rPr>
              <a:t>8, </a:t>
            </a:r>
            <a:r>
              <a:rPr lang="en-US" b="1" dirty="0">
                <a:solidFill>
                  <a:srgbClr val="D2201C"/>
                </a:solidFill>
              </a:rPr>
              <a:t>RT-DERT</a:t>
            </a:r>
            <a:endParaRPr lang="ru-RU" b="1" dirty="0">
              <a:solidFill>
                <a:srgbClr val="D2201C"/>
              </a:solidFill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0B9EAB3-2D1C-42A4-AE6E-980774D5319B}"/>
              </a:ext>
            </a:extLst>
          </p:cNvPr>
          <p:cNvCxnSpPr>
            <a:cxnSpLocks/>
          </p:cNvCxnSpPr>
          <p:nvPr/>
        </p:nvCxnSpPr>
        <p:spPr>
          <a:xfrm>
            <a:off x="532897" y="2675408"/>
            <a:ext cx="4126451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6B188AE7-B5EF-4890-969D-86DC4F5F19B5}"/>
              </a:ext>
            </a:extLst>
          </p:cNvPr>
          <p:cNvCxnSpPr>
            <a:cxnSpLocks/>
          </p:cNvCxnSpPr>
          <p:nvPr/>
        </p:nvCxnSpPr>
        <p:spPr>
          <a:xfrm>
            <a:off x="532897" y="1609593"/>
            <a:ext cx="344521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1758DEC-91B3-42EA-BBBA-D6E67AC4AD92}"/>
              </a:ext>
            </a:extLst>
          </p:cNvPr>
          <p:cNvSpPr txBox="1"/>
          <p:nvPr/>
        </p:nvSpPr>
        <p:spPr>
          <a:xfrm>
            <a:off x="455759" y="2857136"/>
            <a:ext cx="5397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Для улучшения результата – </a:t>
            </a:r>
            <a:r>
              <a:rPr lang="ru-RU" dirty="0" err="1">
                <a:solidFill>
                  <a:schemeClr val="bg1">
                    <a:lumMod val="95000"/>
                  </a:schemeClr>
                </a:solidFill>
              </a:rPr>
              <a:t>ансамблирование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</a:rPr>
              <a:t> нескольких моделей </a:t>
            </a:r>
            <a:endParaRPr lang="ru-RU" dirty="0">
              <a:solidFill>
                <a:srgbClr val="D220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34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AA7CC3-8AD5-4873-8FA1-F83B30C90EEC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ni Sans Regular" panose="020B0402020203020204" pitchFamily="34" charset="0"/>
              </a:rPr>
              <a:t>7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CA5E9-8FCF-414B-B1B7-51EFFA682A6F}"/>
              </a:ext>
            </a:extLst>
          </p:cNvPr>
          <p:cNvSpPr txBox="1"/>
          <p:nvPr/>
        </p:nvSpPr>
        <p:spPr>
          <a:xfrm>
            <a:off x="532897" y="248216"/>
            <a:ext cx="24432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3882F2"/>
                </a:solidFill>
                <a:latin typeface="Montserrat" panose="00000500000000000000" pitchFamily="2" charset="-52"/>
              </a:rPr>
              <a:t>Метрики</a:t>
            </a:r>
            <a:br>
              <a:rPr lang="ru-RU" sz="3600" b="1" dirty="0">
                <a:solidFill>
                  <a:srgbClr val="EDB828"/>
                </a:solidFill>
                <a:latin typeface="Montserrat" panose="00000500000000000000" pitchFamily="2" charset="-52"/>
              </a:rPr>
            </a:b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моделей</a:t>
            </a:r>
          </a:p>
        </p:txBody>
      </p:sp>
      <p:graphicFrame>
        <p:nvGraphicFramePr>
          <p:cNvPr id="6" name="Таблица 6">
            <a:extLst>
              <a:ext uri="{FF2B5EF4-FFF2-40B4-BE49-F238E27FC236}">
                <a16:creationId xmlns:a16="http://schemas.microsoft.com/office/drawing/2014/main" id="{9942554B-8ABD-4C41-9957-75011DB60B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843212"/>
              </p:ext>
            </p:extLst>
          </p:nvPr>
        </p:nvGraphicFramePr>
        <p:xfrm>
          <a:off x="658368" y="1751754"/>
          <a:ext cx="4858512" cy="335449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424684">
                  <a:extLst>
                    <a:ext uri="{9D8B030D-6E8A-4147-A177-3AD203B41FA5}">
                      <a16:colId xmlns:a16="http://schemas.microsoft.com/office/drawing/2014/main" val="4210314420"/>
                    </a:ext>
                  </a:extLst>
                </a:gridCol>
                <a:gridCol w="2433828">
                  <a:extLst>
                    <a:ext uri="{9D8B030D-6E8A-4147-A177-3AD203B41FA5}">
                      <a16:colId xmlns:a16="http://schemas.microsoft.com/office/drawing/2014/main" val="2004854729"/>
                    </a:ext>
                  </a:extLst>
                </a:gridCol>
              </a:tblGrid>
              <a:tr h="838623">
                <a:tc>
                  <a:txBody>
                    <a:bodyPr/>
                    <a:lstStyle/>
                    <a:p>
                      <a:pPr algn="l"/>
                      <a:r>
                        <a:rPr lang="ru-RU" b="1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err="1"/>
                        <a:t>F1</a:t>
                      </a:r>
                      <a:r>
                        <a:rPr lang="en-US" b="1" dirty="0"/>
                        <a:t> score</a:t>
                      </a:r>
                      <a:endParaRPr lang="ru-R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14908"/>
                  </a:ext>
                </a:extLst>
              </a:tr>
              <a:tr h="838623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/>
                        <a:t>facebookresearch</a:t>
                      </a:r>
                      <a:r>
                        <a:rPr lang="en-US" b="0" dirty="0"/>
                        <a:t>/DETR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0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139734"/>
                  </a:ext>
                </a:extLst>
              </a:tr>
              <a:tr h="838623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Yolo </a:t>
                      </a:r>
                      <a:r>
                        <a:rPr lang="en-US" b="0" dirty="0" err="1"/>
                        <a:t>V8</a:t>
                      </a:r>
                      <a:r>
                        <a:rPr lang="en-US" b="0" dirty="0"/>
                        <a:t> Large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0.6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280357"/>
                  </a:ext>
                </a:extLst>
              </a:tr>
              <a:tr h="838623"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Yolo </a:t>
                      </a:r>
                      <a:r>
                        <a:rPr lang="en-US" b="0" dirty="0" err="1"/>
                        <a:t>V8</a:t>
                      </a:r>
                      <a:r>
                        <a:rPr lang="en-US" b="0" dirty="0"/>
                        <a:t> </a:t>
                      </a:r>
                      <a:r>
                        <a:rPr lang="en-US" b="0" dirty="0" err="1"/>
                        <a:t>XLarge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0.57</a:t>
                      </a:r>
                      <a:endParaRPr lang="ru-RU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33468"/>
                  </a:ext>
                </a:extLst>
              </a:tr>
            </a:tbl>
          </a:graphicData>
        </a:graphic>
      </p:graphicFrame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2B3AFC60-DBF3-4231-B93A-5D83308BD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7945337"/>
              </p:ext>
            </p:extLst>
          </p:nvPr>
        </p:nvGraphicFramePr>
        <p:xfrm>
          <a:off x="6502399" y="1751754"/>
          <a:ext cx="5071272" cy="335449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535636">
                  <a:extLst>
                    <a:ext uri="{9D8B030D-6E8A-4147-A177-3AD203B41FA5}">
                      <a16:colId xmlns:a16="http://schemas.microsoft.com/office/drawing/2014/main" val="4210314420"/>
                    </a:ext>
                  </a:extLst>
                </a:gridCol>
                <a:gridCol w="2535636">
                  <a:extLst>
                    <a:ext uri="{9D8B030D-6E8A-4147-A177-3AD203B41FA5}">
                      <a16:colId xmlns:a16="http://schemas.microsoft.com/office/drawing/2014/main" val="2004854729"/>
                    </a:ext>
                  </a:extLst>
                </a:gridCol>
              </a:tblGrid>
              <a:tr h="838623">
                <a:tc>
                  <a:txBody>
                    <a:bodyPr/>
                    <a:lstStyle/>
                    <a:p>
                      <a:r>
                        <a:rPr lang="ru-RU" b="1" dirty="0"/>
                        <a:t>Модель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F1</a:t>
                      </a:r>
                      <a:r>
                        <a:rPr lang="en-US" dirty="0"/>
                        <a:t> score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814908"/>
                  </a:ext>
                </a:extLst>
              </a:tr>
              <a:tr h="8386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RT-DETR Large</a:t>
                      </a:r>
                      <a:endParaRPr lang="ru-RU" b="0" dirty="0"/>
                    </a:p>
                    <a:p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0.82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7139734"/>
                  </a:ext>
                </a:extLst>
              </a:tr>
              <a:tr h="838623">
                <a:tc>
                  <a:txBody>
                    <a:bodyPr/>
                    <a:lstStyle/>
                    <a:p>
                      <a:r>
                        <a:rPr lang="en-US" b="0" dirty="0"/>
                        <a:t>RT-DETR </a:t>
                      </a:r>
                      <a:r>
                        <a:rPr lang="en-US" b="0" dirty="0" err="1"/>
                        <a:t>XLarge</a:t>
                      </a:r>
                      <a:r>
                        <a:rPr lang="en-US" b="0" dirty="0"/>
                        <a:t> 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280357"/>
                  </a:ext>
                </a:extLst>
              </a:tr>
              <a:tr h="838623">
                <a:tc>
                  <a:txBody>
                    <a:bodyPr/>
                    <a:lstStyle/>
                    <a:p>
                      <a:r>
                        <a:rPr lang="en-US" b="0" dirty="0"/>
                        <a:t>Ensemble</a:t>
                      </a:r>
                      <a:endParaRPr lang="ru-RU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233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7093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6672BB4-F904-4B96-A933-B4BEE4DBC736}"/>
              </a:ext>
            </a:extLst>
          </p:cNvPr>
          <p:cNvSpPr txBox="1"/>
          <p:nvPr/>
        </p:nvSpPr>
        <p:spPr>
          <a:xfrm rot="9197484" flipH="1" flipV="1">
            <a:off x="8809798" y="5607930"/>
            <a:ext cx="356680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MEGAMEN</a:t>
            </a: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D586F7C9-80A3-4BA6-8568-0C9BA57DDF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Диагональная полоса 22">
            <a:extLst>
              <a:ext uri="{FF2B5EF4-FFF2-40B4-BE49-F238E27FC236}">
                <a16:creationId xmlns:a16="http://schemas.microsoft.com/office/drawing/2014/main" id="{3CAC2F5A-5784-466D-8E97-F2FCFBA0B5C5}"/>
              </a:ext>
            </a:extLst>
          </p:cNvPr>
          <p:cNvSpPr/>
          <p:nvPr/>
        </p:nvSpPr>
        <p:spPr>
          <a:xfrm rot="17508626" flipH="1">
            <a:off x="7426241" y="3977121"/>
            <a:ext cx="8108768" cy="7132225"/>
          </a:xfrm>
          <a:prstGeom prst="diagStripe">
            <a:avLst>
              <a:gd name="adj" fmla="val 57024"/>
            </a:avLst>
          </a:prstGeom>
          <a:solidFill>
            <a:srgbClr val="181818"/>
          </a:solidFill>
          <a:ln w="28575">
            <a:solidFill>
              <a:srgbClr val="2A6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441D-2F6A-4F3C-911C-A5CAFFC6C5DB}"/>
              </a:ext>
            </a:extLst>
          </p:cNvPr>
          <p:cNvSpPr txBox="1"/>
          <p:nvPr/>
        </p:nvSpPr>
        <p:spPr>
          <a:xfrm>
            <a:off x="315564" y="219683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rgbClr val="3882F2"/>
                </a:solidFill>
                <a:latin typeface="Montserrat" panose="00000500000000000000" pitchFamily="2" charset="-52"/>
              </a:rPr>
              <a:t>Стек</a:t>
            </a:r>
            <a:r>
              <a:rPr lang="ru-RU" sz="3600" b="1" dirty="0">
                <a:solidFill>
                  <a:srgbClr val="EDB828"/>
                </a:solidFill>
                <a:latin typeface="Montserrat" panose="00000500000000000000" pitchFamily="2" charset="-52"/>
              </a:rPr>
              <a:t> </a:t>
            </a:r>
            <a:r>
              <a:rPr lang="ru-RU" sz="36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технологий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7E0C6-431F-4D9F-86D6-56765E80E35C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ni Sans Regular"/>
              </a:rPr>
              <a:t>8</a:t>
            </a: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0ECB9D79-D33B-4151-AC64-682223E734E1}"/>
              </a:ext>
            </a:extLst>
          </p:cNvPr>
          <p:cNvSpPr txBox="1">
            <a:spLocks/>
          </p:cNvSpPr>
          <p:nvPr/>
        </p:nvSpPr>
        <p:spPr>
          <a:xfrm flipH="1">
            <a:off x="7170020" y="238084"/>
            <a:ext cx="4420408" cy="44814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За основу решения </a:t>
            </a:r>
            <a:r>
              <a:rPr lang="en-US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ML </a:t>
            </a: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части были выбраны модели </a:t>
            </a:r>
            <a:endParaRPr lang="en-US" sz="19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900" dirty="0" err="1">
                <a:solidFill>
                  <a:srgbClr val="C00000"/>
                </a:solidFill>
                <a:latin typeface="+mj-lt"/>
              </a:rPr>
              <a:t>YoloV8</a:t>
            </a:r>
            <a:r>
              <a:rPr lang="en-US" sz="1900" dirty="0">
                <a:solidFill>
                  <a:srgbClr val="C00000"/>
                </a:solidFill>
                <a:latin typeface="+mj-lt"/>
              </a:rPr>
              <a:t> X </a:t>
            </a:r>
            <a:r>
              <a:rPr lang="en-US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(</a:t>
            </a: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Определение номеров вагонов)</a:t>
            </a:r>
            <a:endParaRPr lang="en-US" sz="19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1900" dirty="0">
                <a:solidFill>
                  <a:srgbClr val="C00000"/>
                </a:solidFill>
                <a:latin typeface="+mj-lt"/>
              </a:rPr>
              <a:t>stable-diffusion-</a:t>
            </a:r>
            <a:r>
              <a:rPr lang="en-US" sz="1900" dirty="0" err="1">
                <a:solidFill>
                  <a:srgbClr val="C00000"/>
                </a:solidFill>
                <a:latin typeface="+mj-lt"/>
              </a:rPr>
              <a:t>x4</a:t>
            </a:r>
            <a:r>
              <a:rPr lang="en-US" sz="1900" dirty="0">
                <a:solidFill>
                  <a:srgbClr val="C00000"/>
                </a:solidFill>
                <a:latin typeface="+mj-lt"/>
              </a:rPr>
              <a:t>-</a:t>
            </a:r>
            <a:r>
              <a:rPr lang="en-US" sz="1900" dirty="0" err="1">
                <a:solidFill>
                  <a:srgbClr val="C00000"/>
                </a:solidFill>
                <a:latin typeface="+mj-lt"/>
              </a:rPr>
              <a:t>upscaler</a:t>
            </a:r>
            <a:r>
              <a:rPr lang="en-US" sz="19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(</a:t>
            </a: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Улучшение качества фотографии</a:t>
            </a:r>
            <a:r>
              <a:rPr lang="en-US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)</a:t>
            </a:r>
            <a:endParaRPr lang="ru-RU" sz="19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endParaRPr lang="ru-RU" sz="19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Для демонстрационного приложения были выбраны </a:t>
            </a:r>
            <a:r>
              <a:rPr lang="ru-RU" sz="1900" dirty="0" err="1">
                <a:solidFill>
                  <a:srgbClr val="D2201C"/>
                </a:solidFill>
                <a:latin typeface="+mj-lt"/>
              </a:rPr>
              <a:t>Flutter</a:t>
            </a: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 в связке с </a:t>
            </a:r>
            <a:r>
              <a:rPr lang="ru-RU" sz="1900" dirty="0" err="1">
                <a:solidFill>
                  <a:srgbClr val="D2201C"/>
                </a:solidFill>
                <a:latin typeface="+mj-lt"/>
              </a:rPr>
              <a:t>FastAPI</a:t>
            </a: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endParaRPr lang="ru-RU" sz="1900" dirty="0">
              <a:solidFill>
                <a:schemeClr val="bg1">
                  <a:lumMod val="95000"/>
                </a:schemeClr>
              </a:solidFill>
              <a:latin typeface="+mj-lt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sz="1900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Подробнее о выборе определенной модели расскажем далее.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BE09A51-6CE6-41D9-A459-ACEE045DF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12" y="396240"/>
            <a:ext cx="5072632" cy="65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72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AE9D194-1F81-4533-854B-CC25257F3D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5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иагональная полоса 21">
            <a:extLst>
              <a:ext uri="{FF2B5EF4-FFF2-40B4-BE49-F238E27FC236}">
                <a16:creationId xmlns:a16="http://schemas.microsoft.com/office/drawing/2014/main" id="{1F430294-E413-4A13-9240-AF9AF58A88D3}"/>
              </a:ext>
            </a:extLst>
          </p:cNvPr>
          <p:cNvSpPr/>
          <p:nvPr/>
        </p:nvSpPr>
        <p:spPr>
          <a:xfrm rot="10014980" flipV="1">
            <a:off x="7937893" y="-567968"/>
            <a:ext cx="4219736" cy="3711551"/>
          </a:xfrm>
          <a:prstGeom prst="diagStripe">
            <a:avLst>
              <a:gd name="adj" fmla="val 66308"/>
            </a:avLst>
          </a:prstGeom>
          <a:solidFill>
            <a:srgbClr val="181818"/>
          </a:solidFill>
          <a:ln w="28575">
            <a:solidFill>
              <a:srgbClr val="2A6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Диагональная полоса 22">
            <a:extLst>
              <a:ext uri="{FF2B5EF4-FFF2-40B4-BE49-F238E27FC236}">
                <a16:creationId xmlns:a16="http://schemas.microsoft.com/office/drawing/2014/main" id="{3CAC2F5A-5784-466D-8E97-F2FCFBA0B5C5}"/>
              </a:ext>
            </a:extLst>
          </p:cNvPr>
          <p:cNvSpPr/>
          <p:nvPr/>
        </p:nvSpPr>
        <p:spPr>
          <a:xfrm rot="13288858" flipH="1" flipV="1">
            <a:off x="120519" y="3688941"/>
            <a:ext cx="7397147" cy="6506304"/>
          </a:xfrm>
          <a:prstGeom prst="diagStripe">
            <a:avLst>
              <a:gd name="adj" fmla="val 66911"/>
            </a:avLst>
          </a:prstGeom>
          <a:solidFill>
            <a:srgbClr val="181818"/>
          </a:solidFill>
          <a:ln w="28575">
            <a:solidFill>
              <a:srgbClr val="2A65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672BB4-F904-4B96-A933-B4BEE4DBC736}"/>
              </a:ext>
            </a:extLst>
          </p:cNvPr>
          <p:cNvSpPr txBox="1"/>
          <p:nvPr/>
        </p:nvSpPr>
        <p:spPr>
          <a:xfrm>
            <a:off x="1830166" y="5809120"/>
            <a:ext cx="356680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MEGAMEN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441D-2F6A-4F3C-911C-A5CAFFC6C5DB}"/>
              </a:ext>
            </a:extLst>
          </p:cNvPr>
          <p:cNvSpPr txBox="1"/>
          <p:nvPr/>
        </p:nvSpPr>
        <p:spPr>
          <a:xfrm>
            <a:off x="532897" y="248216"/>
            <a:ext cx="6663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2A65BC"/>
                </a:solidFill>
                <a:latin typeface="Montserrat" panose="00000500000000000000" pitchFamily="2" charset="-52"/>
              </a:rPr>
              <a:t>Масштабируемость</a:t>
            </a:r>
            <a:r>
              <a:rPr lang="ru-RU" sz="3600" b="1" dirty="0">
                <a:solidFill>
                  <a:srgbClr val="EDB828"/>
                </a:solidFill>
                <a:latin typeface="Montserrat" panose="00000500000000000000" pitchFamily="2" charset="-52"/>
              </a:rPr>
              <a:t> </a:t>
            </a:r>
            <a:r>
              <a:rPr lang="ru-RU" sz="3600" b="1" dirty="0">
                <a:solidFill>
                  <a:schemeClr val="bg1">
                    <a:lumMod val="85000"/>
                  </a:schemeClr>
                </a:solidFill>
                <a:latin typeface="Montserrat" panose="00000500000000000000" pitchFamily="2" charset="-52"/>
              </a:rPr>
              <a:t>проекта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C6DA2-3348-4306-82C2-5FB6297BAD2D}"/>
              </a:ext>
            </a:extLst>
          </p:cNvPr>
          <p:cNvSpPr txBox="1"/>
          <p:nvPr/>
        </p:nvSpPr>
        <p:spPr>
          <a:xfrm>
            <a:off x="6475868" y="1681067"/>
            <a:ext cx="5390523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200" b="1" dirty="0">
                <a:solidFill>
                  <a:schemeClr val="bg1">
                    <a:lumMod val="95000"/>
                  </a:schemeClr>
                </a:solidFill>
              </a:rPr>
              <a:t>Приложение: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UI\UX 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под </a:t>
            </a:r>
            <a:r>
              <a:rPr lang="en-US" sz="2200" dirty="0">
                <a:solidFill>
                  <a:srgbClr val="FF0000"/>
                </a:solidFill>
              </a:rPr>
              <a:t>Active Learning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;</a:t>
            </a:r>
            <a:endParaRPr lang="ru-RU" sz="22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Внутренняя </a:t>
            </a:r>
            <a:r>
              <a:rPr lang="ru-RU" sz="2200" dirty="0">
                <a:solidFill>
                  <a:srgbClr val="FF0000"/>
                </a:solidFill>
              </a:rPr>
              <a:t>База Данных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Дополнительная </a:t>
            </a:r>
            <a:r>
              <a:rPr lang="ru-RU" sz="2200" dirty="0">
                <a:solidFill>
                  <a:srgbClr val="FF0000"/>
                </a:solidFill>
              </a:rPr>
              <a:t>безопасность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 (аутентификация);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ru-RU" sz="22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ru-RU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2C71D7-9F9B-4A96-9A0F-3F3E8A60AB3A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ni Sans Regular" panose="020B0402020203020204"/>
              </a:rPr>
              <a:t>9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4F43AA-A5BE-44CF-B619-0DE1F0D254E1}"/>
              </a:ext>
            </a:extLst>
          </p:cNvPr>
          <p:cNvSpPr txBox="1"/>
          <p:nvPr/>
        </p:nvSpPr>
        <p:spPr>
          <a:xfrm>
            <a:off x="532897" y="1681067"/>
            <a:ext cx="594297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200" b="1" dirty="0">
                <a:solidFill>
                  <a:schemeClr val="bg1">
                    <a:lumMod val="95000"/>
                  </a:schemeClr>
                </a:solidFill>
              </a:rPr>
              <a:t>Модель: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Улучшение предсказания с помощью </a:t>
            </a:r>
            <a:r>
              <a:rPr lang="ru-RU" sz="2200" dirty="0" err="1">
                <a:solidFill>
                  <a:srgbClr val="FF0000"/>
                </a:solidFill>
              </a:rPr>
              <a:t>ансамблирования</a:t>
            </a:r>
            <a:r>
              <a:rPr lang="ru-RU" sz="2200" dirty="0">
                <a:solidFill>
                  <a:srgbClr val="FF0000"/>
                </a:solidFill>
              </a:rPr>
              <a:t> большего количество моделей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Улучшение </a:t>
            </a:r>
            <a:r>
              <a:rPr lang="en-US" sz="2200" dirty="0" err="1">
                <a:solidFill>
                  <a:schemeClr val="bg1">
                    <a:lumMod val="95000"/>
                  </a:schemeClr>
                </a:solidFill>
              </a:rPr>
              <a:t>PipeLine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с помощью </a:t>
            </a:r>
            <a:r>
              <a:rPr lang="en-US" sz="2200" dirty="0">
                <a:solidFill>
                  <a:srgbClr val="FF0000"/>
                </a:solidFill>
              </a:rPr>
              <a:t>Active Learning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;</a:t>
            </a: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Использование </a:t>
            </a:r>
            <a:r>
              <a:rPr lang="en-US" sz="2200" dirty="0">
                <a:solidFill>
                  <a:srgbClr val="FF0000"/>
                </a:solidFill>
              </a:rPr>
              <a:t>Upscale </a:t>
            </a:r>
            <a:r>
              <a:rPr lang="ru-RU" sz="2200" dirty="0">
                <a:solidFill>
                  <a:srgbClr val="FF0000"/>
                </a:solidFill>
              </a:rPr>
              <a:t>моделей </a:t>
            </a:r>
            <a:r>
              <a:rPr lang="ru-RU" sz="2200" dirty="0">
                <a:solidFill>
                  <a:schemeClr val="bg1">
                    <a:lumMod val="95000"/>
                  </a:schemeClr>
                </a:solidFill>
              </a:rPr>
              <a:t>для улучшения качества фотографий;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ru-RU" sz="2200" dirty="0">
              <a:solidFill>
                <a:schemeClr val="bg1">
                  <a:lumMod val="95000"/>
                </a:schemeClr>
              </a:solidFill>
            </a:endParaRPr>
          </a:p>
          <a:p>
            <a:pPr marL="457200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ru-RU" sz="22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ru-RU" sz="2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4690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9910</TotalTime>
  <Words>316</Words>
  <Application>Microsoft Office PowerPoint</Application>
  <PresentationFormat>Широкоэкранный</PresentationFormat>
  <Paragraphs>87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Arial</vt:lpstr>
      <vt:lpstr>Montserrat</vt:lpstr>
      <vt:lpstr>Montserrat ExtraBold</vt:lpstr>
      <vt:lpstr>Montserrat Medium</vt:lpstr>
      <vt:lpstr>Uni Sans Regular</vt:lpstr>
      <vt:lpstr>Wingdings</vt:lpstr>
      <vt:lpstr>Тема Office</vt:lpstr>
      <vt:lpstr>Презентация PowerPoint</vt:lpstr>
      <vt:lpstr>Презентация PowerPoint</vt:lpstr>
      <vt:lpstr>Проблематика  кейсодержателя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AlexLnv</dc:creator>
  <cp:lastModifiedBy>DamnNihilist</cp:lastModifiedBy>
  <cp:revision>406</cp:revision>
  <dcterms:created xsi:type="dcterms:W3CDTF">2023-08-26T02:02:02Z</dcterms:created>
  <dcterms:modified xsi:type="dcterms:W3CDTF">2024-05-22T22:50:19Z</dcterms:modified>
</cp:coreProperties>
</file>